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20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Essay/Writing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362693">
            <a:off x="1021572" y="4859571"/>
            <a:ext cx="160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Make notes!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56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84841"/>
          </a:xfrm>
        </p:spPr>
        <p:txBody>
          <a:bodyPr/>
          <a:lstStyle/>
          <a:p>
            <a:r>
              <a:rPr lang="en-US" dirty="0" smtClean="0"/>
              <a:t>Referencing acts/scenes/lines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493016"/>
            <a:ext cx="7910460" cy="449671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you quote more than one line from the play, use a slash / to indicate the line breaks.</a:t>
            </a:r>
          </a:p>
          <a:p>
            <a:endParaRPr lang="en-US" dirty="0"/>
          </a:p>
          <a:p>
            <a:r>
              <a:rPr lang="en-US" dirty="0" smtClean="0"/>
              <a:t>For line referencing, you must indicate the act (capital roman numerals), scene (lowercase roman numerals), and line numbers (regular numbers) separated by periods.</a:t>
            </a:r>
          </a:p>
          <a:p>
            <a:pPr lvl="1"/>
            <a:r>
              <a:rPr lang="en-US" dirty="0" err="1" smtClean="0"/>
              <a:t>Banquo</a:t>
            </a:r>
            <a:r>
              <a:rPr lang="en-US" dirty="0" smtClean="0"/>
              <a:t> says he “must become a borrower of the night” (III.i.27).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Roman numerals from 1 – 10 are: 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I, II, III, IV, V, VI, VII, VIII, IX, X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, ii, iii, iv, v, vi, vii, viii, ix,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referring to yourself (or to the reader – “you”) in your papers.</a:t>
            </a:r>
          </a:p>
          <a:p>
            <a:endParaRPr lang="en-US" dirty="0"/>
          </a:p>
          <a:p>
            <a:r>
              <a:rPr lang="en-US" dirty="0" smtClean="0"/>
              <a:t>It is not necessary to say “</a:t>
            </a:r>
            <a:r>
              <a:rPr lang="en-US" u="sng" dirty="0" smtClean="0"/>
              <a:t>I think</a:t>
            </a:r>
            <a:r>
              <a:rPr lang="en-US" dirty="0"/>
              <a:t> </a:t>
            </a:r>
            <a:r>
              <a:rPr lang="en-US" dirty="0" smtClean="0"/>
              <a:t>Lady Macbeth is </a:t>
            </a:r>
            <a:r>
              <a:rPr lang="en-US" dirty="0" smtClean="0"/>
              <a:t>going insane”, </a:t>
            </a:r>
            <a:r>
              <a:rPr lang="en-US" dirty="0" smtClean="0"/>
              <a:t>just say “Lady Macbeth is </a:t>
            </a:r>
            <a:r>
              <a:rPr lang="en-US" dirty="0" smtClean="0"/>
              <a:t>going insane”. </a:t>
            </a:r>
            <a:r>
              <a:rPr lang="en-US" dirty="0" smtClean="0"/>
              <a:t>It’s your essay, so we already know it’s what you think. </a:t>
            </a:r>
          </a:p>
          <a:p>
            <a:endParaRPr lang="en-US" u="sng" dirty="0"/>
          </a:p>
          <a:p>
            <a:r>
              <a:rPr lang="en-US" dirty="0" smtClean="0"/>
              <a:t>Avoiding this makes your writing seem much stronger because it shows confidence in your arguments.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96308"/>
            <a:ext cx="8041440" cy="953485"/>
          </a:xfrm>
        </p:spPr>
        <p:txBody>
          <a:bodyPr/>
          <a:lstStyle/>
          <a:p>
            <a:r>
              <a:rPr lang="en-US" dirty="0" smtClean="0"/>
              <a:t>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5343"/>
            <a:ext cx="7467600" cy="5474387"/>
          </a:xfrm>
        </p:spPr>
        <p:txBody>
          <a:bodyPr>
            <a:normAutofit/>
          </a:bodyPr>
          <a:lstStyle/>
          <a:p>
            <a:r>
              <a:rPr lang="en-US" dirty="0" smtClean="0"/>
              <a:t>Short story titles go in quotation marks.</a:t>
            </a:r>
          </a:p>
          <a:p>
            <a:pPr lvl="1"/>
            <a:r>
              <a:rPr lang="en-US" dirty="0" smtClean="0"/>
              <a:t>“The Possibility of Evil” deals with the idea that evil may be lurking in unlikely places.</a:t>
            </a:r>
          </a:p>
          <a:p>
            <a:r>
              <a:rPr lang="en-US" dirty="0" smtClean="0"/>
              <a:t>Play titles are underlined or italicized.</a:t>
            </a:r>
          </a:p>
          <a:p>
            <a:pPr lvl="1"/>
            <a:r>
              <a:rPr lang="en-US" u="sng" dirty="0" smtClean="0"/>
              <a:t>Macbeth</a:t>
            </a:r>
            <a:r>
              <a:rPr lang="en-US" dirty="0" smtClean="0"/>
              <a:t> contains many supernatural elements.</a:t>
            </a:r>
          </a:p>
          <a:p>
            <a:pPr lvl="1"/>
            <a:r>
              <a:rPr lang="en-US" i="1" dirty="0" smtClean="0"/>
              <a:t>Macbeth</a:t>
            </a:r>
            <a:r>
              <a:rPr lang="en-US" dirty="0" smtClean="0"/>
              <a:t> contains many supernatural elements.</a:t>
            </a:r>
            <a:endParaRPr lang="en-US" i="1" dirty="0" smtClean="0"/>
          </a:p>
          <a:p>
            <a:r>
              <a:rPr lang="en-US" dirty="0" smtClean="0"/>
              <a:t>Novel titles (and other complete works) are underlined or italicized.</a:t>
            </a:r>
          </a:p>
          <a:p>
            <a:pPr lvl="1"/>
            <a:r>
              <a:rPr lang="en-US" dirty="0" smtClean="0"/>
              <a:t>Jack acts like a bully in </a:t>
            </a:r>
            <a:r>
              <a:rPr lang="en-US" u="sng" dirty="0" smtClean="0"/>
              <a:t>Lord of the Flies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Jack acts like a bully in </a:t>
            </a:r>
            <a:r>
              <a:rPr lang="en-US" i="1" dirty="0" smtClean="0"/>
              <a:t>Lord of the Flies.</a:t>
            </a:r>
          </a:p>
          <a:p>
            <a:r>
              <a:rPr lang="en-US" dirty="0" smtClean="0"/>
              <a:t>Poem titles go in quotation marks.</a:t>
            </a:r>
          </a:p>
          <a:p>
            <a:pPr lvl="1"/>
            <a:r>
              <a:rPr lang="en-US" dirty="0" smtClean="0"/>
              <a:t>Langston Hughes wrote “Mother to Son”.</a:t>
            </a:r>
          </a:p>
        </p:txBody>
      </p:sp>
    </p:spTree>
    <p:extLst>
      <p:ext uri="{BB962C8B-B14F-4D97-AF65-F5344CB8AC3E}">
        <p14:creationId xmlns:p14="http://schemas.microsoft.com/office/powerpoint/2010/main" val="22795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4"/>
            <a:ext cx="8041440" cy="833358"/>
          </a:xfrm>
        </p:spPr>
        <p:txBody>
          <a:bodyPr/>
          <a:lstStyle/>
          <a:p>
            <a:r>
              <a:rPr lang="en-US" dirty="0" smtClean="0"/>
              <a:t>Pick a side!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922"/>
            <a:ext cx="7467600" cy="520082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you’re writing a persuasive </a:t>
            </a:r>
            <a:r>
              <a:rPr lang="en-US" dirty="0" smtClean="0"/>
              <a:t>piece, make </a:t>
            </a:r>
            <a:r>
              <a:rPr lang="en-US" dirty="0" smtClean="0"/>
              <a:t>sure that you choose a side and argue it. Do not stay “on the fence” and try to argue both sides. It will make your argument seem weak if you can’t even choose a side. </a:t>
            </a:r>
          </a:p>
          <a:p>
            <a:endParaRPr lang="en-US" dirty="0"/>
          </a:p>
          <a:p>
            <a:r>
              <a:rPr lang="en-US" dirty="0" smtClean="0"/>
              <a:t>Make your argument/thesis/topic clear </a:t>
            </a:r>
            <a:r>
              <a:rPr lang="en-US" u="sng" dirty="0" smtClean="0"/>
              <a:t>as soon as possible, </a:t>
            </a:r>
            <a:r>
              <a:rPr lang="en-US" dirty="0" smtClean="0"/>
              <a:t>and spend the rest of your paper focusing only on that – do not stray from it or get caught up in summary.</a:t>
            </a:r>
          </a:p>
          <a:p>
            <a:endParaRPr lang="en-US" u="sng" dirty="0"/>
          </a:p>
          <a:p>
            <a:r>
              <a:rPr lang="en-US" dirty="0" smtClean="0"/>
              <a:t>With this is mind, it is still good to acknowledge the “other argument” to show that you’ve considered both sides</a:t>
            </a:r>
          </a:p>
          <a:p>
            <a:pPr lvl="1"/>
            <a:r>
              <a:rPr lang="en-US" dirty="0" smtClean="0"/>
              <a:t>“While Charlotte’s mother may have raised Charlotte, Miss Hancock still has a greater impact on Charlotte.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FANBOYS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858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Remember these? FANBOYS is the acronym used to remember the 7 coordinating conjunctions used to join sentences into compound sentences: </a:t>
            </a:r>
            <a:r>
              <a:rPr lang="en-US" dirty="0" smtClean="0">
                <a:solidFill>
                  <a:srgbClr val="FF0000"/>
                </a:solidFill>
              </a:rPr>
              <a:t>for, and, nor, but, or, yet, so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eg</a:t>
            </a:r>
            <a:r>
              <a:rPr lang="en-US" dirty="0" smtClean="0"/>
              <a:t>. I went to the store,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my brother went to school.</a:t>
            </a:r>
          </a:p>
          <a:p>
            <a:pPr marL="329184" lvl="1" indent="0">
              <a:buNone/>
            </a:pPr>
            <a:r>
              <a:rPr lang="en-US" dirty="0"/>
              <a:t>	</a:t>
            </a:r>
            <a:r>
              <a:rPr lang="en-US" dirty="0" smtClean="0"/>
              <a:t>He bought a pair of jeans,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his mother did not like them.</a:t>
            </a:r>
          </a:p>
          <a:p>
            <a:pPr marL="329184" lvl="1" indent="0">
              <a:buNone/>
            </a:pPr>
            <a:r>
              <a:rPr lang="en-US" dirty="0"/>
              <a:t>	</a:t>
            </a:r>
            <a:r>
              <a:rPr lang="en-US" dirty="0" smtClean="0"/>
              <a:t>They did not want to go to school, </a:t>
            </a:r>
            <a:r>
              <a:rPr lang="en-US" dirty="0" smtClean="0">
                <a:solidFill>
                  <a:srgbClr val="FF0000"/>
                </a:solidFill>
              </a:rPr>
              <a:t>so</a:t>
            </a:r>
            <a:r>
              <a:rPr lang="en-US" dirty="0" smtClean="0"/>
              <a:t> they stayed home instead.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Try to avoid starting a sentence with a FANBOYS. 9 times out of 10 they are not necessary and can be left 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 versus 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seem to be confused about how colons and semicolons are used. </a:t>
            </a:r>
          </a:p>
          <a:p>
            <a:endParaRPr lang="en-US" dirty="0"/>
          </a:p>
          <a:p>
            <a:r>
              <a:rPr lang="en-US" dirty="0" smtClean="0"/>
              <a:t>Colons (:) may be used </a:t>
            </a:r>
            <a:r>
              <a:rPr lang="en-US" u="sng" dirty="0" smtClean="0"/>
              <a:t>after a complete sentence</a:t>
            </a:r>
            <a:r>
              <a:rPr lang="en-US" dirty="0" smtClean="0"/>
              <a:t> to introduce a list or provide explanation.</a:t>
            </a:r>
          </a:p>
          <a:p>
            <a:pPr lvl="1"/>
            <a:r>
              <a:rPr lang="en-US" dirty="0" smtClean="0"/>
              <a:t>There are three types of people in the world: those who can count and those who can’t.</a:t>
            </a:r>
          </a:p>
        </p:txBody>
      </p:sp>
    </p:spTree>
    <p:extLst>
      <p:ext uri="{BB962C8B-B14F-4D97-AF65-F5344CB8AC3E}">
        <p14:creationId xmlns:p14="http://schemas.microsoft.com/office/powerpoint/2010/main" val="22509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5629"/>
          </a:xfrm>
        </p:spPr>
        <p:txBody>
          <a:bodyPr/>
          <a:lstStyle/>
          <a:p>
            <a:r>
              <a:rPr lang="en-US" dirty="0" smtClean="0"/>
              <a:t>: versus 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2192"/>
            <a:ext cx="7467600" cy="3951337"/>
          </a:xfrm>
        </p:spPr>
        <p:txBody>
          <a:bodyPr>
            <a:normAutofit/>
          </a:bodyPr>
          <a:lstStyle/>
          <a:p>
            <a:r>
              <a:rPr lang="en-US" dirty="0" smtClean="0"/>
              <a:t>Think of a semicolon (;) as a super comma. Unlike a comma, a semicolon can be used to connect two complete sentences. The sentences should be related.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0" y="2554348"/>
            <a:ext cx="8305800" cy="391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280" y="3861245"/>
            <a:ext cx="4632179" cy="1098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47552"/>
          </a:xfrm>
        </p:spPr>
        <p:txBody>
          <a:bodyPr/>
          <a:lstStyle/>
          <a:p>
            <a:r>
              <a:rPr lang="en-US" dirty="0" smtClean="0"/>
              <a:t>: versus 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8467"/>
            <a:ext cx="7467600" cy="395133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Use a semicolon to separate items in a list that also contain commas (this makes the list less confusing):</a:t>
            </a:r>
          </a:p>
          <a:p>
            <a:pPr lvl="1"/>
            <a:r>
              <a:rPr lang="en-US" dirty="0"/>
              <a:t>We went to Tokyo, Japan; London, England: and Paris, France.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0" y="2862927"/>
            <a:ext cx="8064500" cy="3213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280" y="4238789"/>
            <a:ext cx="4919099" cy="183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 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 brackets are used when you need to slightly modify quotations.</a:t>
            </a:r>
          </a:p>
          <a:p>
            <a:pPr lvl="1"/>
            <a:r>
              <a:rPr lang="en-US" dirty="0" smtClean="0"/>
              <a:t>“Charlotte claimed that ‘[she] killed Miss Hancock’” (215).</a:t>
            </a:r>
          </a:p>
          <a:p>
            <a:pPr lvl="1"/>
            <a:r>
              <a:rPr lang="en-US" dirty="0" smtClean="0"/>
              <a:t>Note that the line reference is in regular parentheses ( ).</a:t>
            </a:r>
          </a:p>
        </p:txBody>
      </p:sp>
    </p:spTree>
    <p:extLst>
      <p:ext uri="{BB962C8B-B14F-4D97-AF65-F5344CB8AC3E}">
        <p14:creationId xmlns:p14="http://schemas.microsoft.com/office/powerpoint/2010/main" val="9707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4350</TotalTime>
  <Words>599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Bradley Hand ITC TT-Bold</vt:lpstr>
      <vt:lpstr>Cambria</vt:lpstr>
      <vt:lpstr>Rage Italic</vt:lpstr>
      <vt:lpstr>Sketchbook</vt:lpstr>
      <vt:lpstr>Essay/Writing Tips</vt:lpstr>
      <vt:lpstr>“I”</vt:lpstr>
      <vt:lpstr>Titles</vt:lpstr>
      <vt:lpstr>Pick a side!</vt:lpstr>
      <vt:lpstr>FANBOYS</vt:lpstr>
      <vt:lpstr>: versus ;</vt:lpstr>
      <vt:lpstr>: versus ;</vt:lpstr>
      <vt:lpstr>: versus ;</vt:lpstr>
      <vt:lpstr>[ ]</vt:lpstr>
      <vt:lpstr>Referencing acts/scenes/lines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Essay/Writing Tips</dc:title>
  <dc:creator>Lindsey M</dc:creator>
  <cp:lastModifiedBy>Lindsey McDowell</cp:lastModifiedBy>
  <cp:revision>10</cp:revision>
  <dcterms:created xsi:type="dcterms:W3CDTF">2013-07-19T03:10:09Z</dcterms:created>
  <dcterms:modified xsi:type="dcterms:W3CDTF">2018-07-09T17:52:44Z</dcterms:modified>
</cp:coreProperties>
</file>