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 autoAdjust="0"/>
  </p:normalViewPr>
  <p:slideViewPr>
    <p:cSldViewPr snapToGrid="0">
      <p:cViewPr varScale="1">
        <p:scale>
          <a:sx n="46" d="100"/>
          <a:sy n="46" d="100"/>
        </p:scale>
        <p:origin x="131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7AE2A9-79E2-4C63-ABF8-18D3EC458776}" type="datetimeFigureOut">
              <a:rPr lang="en-CA" smtClean="0"/>
              <a:t>2018-07-05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AB5E01-155E-4D83-9E94-4CD701AE8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5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Quotes in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Language &amp; Literature Year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types of quotes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/>
              <a:t>Narration</a:t>
            </a:r>
            <a:r>
              <a:rPr lang="en-US" sz="2800" dirty="0"/>
              <a:t>: descriptions of a characters actions or </a:t>
            </a:r>
            <a:r>
              <a:rPr lang="en-US" sz="2800" dirty="0" err="1"/>
              <a:t>behaviour</a:t>
            </a:r>
            <a:endParaRPr lang="en-CA" sz="2800" dirty="0"/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b="1" dirty="0"/>
              <a:t>Dialogue</a:t>
            </a:r>
            <a:r>
              <a:rPr lang="en-US" sz="2800" dirty="0"/>
              <a:t>: words said by a character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91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Four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There are four principles that must be considered when using quotes from a text in your own writing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13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Context tells the reader when and where the quote happens </a:t>
            </a:r>
            <a:endParaRPr lang="en-CA" sz="2800" dirty="0" smtClean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For example: As they watched the television, Hazel said, </a:t>
            </a:r>
            <a:r>
              <a:rPr lang="en-US" sz="2800" dirty="0" smtClean="0">
                <a:ea typeface="Times New Roman"/>
              </a:rPr>
              <a:t>“I think I’d make a good Handicapper General” (p. 2). </a:t>
            </a:r>
            <a:endParaRPr lang="en-CA" sz="2800" dirty="0" smtClean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The </a:t>
            </a:r>
            <a:r>
              <a:rPr lang="en-US" sz="2800" b="1" dirty="0" smtClean="0">
                <a:ea typeface="Times New Roman"/>
                <a:cs typeface="Times New Roman"/>
              </a:rPr>
              <a:t>context</a:t>
            </a:r>
            <a:r>
              <a:rPr lang="en-US" sz="2800" dirty="0" smtClean="0">
                <a:ea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in this quote is: </a:t>
            </a:r>
            <a:r>
              <a:rPr lang="en-US" sz="28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As they watched the television, Hazel said, </a:t>
            </a: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“….”</a:t>
            </a:r>
            <a:endParaRPr lang="en-CA" sz="2800" dirty="0" smtClean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94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Incorporation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92808" cy="403167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Weave the quote into your own words using quotation marks.</a:t>
            </a:r>
            <a:endParaRPr lang="en-CA" sz="2800" dirty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Don’t just throw a quote into your paragraph all on its own. </a:t>
            </a:r>
            <a:endParaRPr lang="en-CA" sz="2800" dirty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Instead, introduce the quote in your own words. </a:t>
            </a:r>
            <a:endParaRPr lang="en-CA" sz="2800" dirty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For example: </a:t>
            </a:r>
            <a:r>
              <a:rPr lang="en-US" sz="2800" b="1" dirty="0"/>
              <a:t>In response to Hazel’s suggestion that she would make a good Handicapper General, George replied</a:t>
            </a:r>
            <a:r>
              <a:rPr lang="en-US" sz="2800" dirty="0"/>
              <a:t>, “Good as anybody else” (p. 2).  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20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Interpretation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a typeface="Times New Roman"/>
                <a:cs typeface="Times New Roman"/>
              </a:rPr>
              <a:t>When you are using a quote in your own writing, you must add your </a:t>
            </a:r>
            <a:r>
              <a:rPr lang="en-US" sz="2800" b="1" dirty="0">
                <a:solidFill>
                  <a:srgbClr val="000000"/>
                </a:solidFill>
                <a:ea typeface="Times New Roman"/>
                <a:cs typeface="Times New Roman"/>
              </a:rPr>
              <a:t>insight</a:t>
            </a:r>
            <a:r>
              <a:rPr lang="en-US" sz="2800" dirty="0">
                <a:solidFill>
                  <a:srgbClr val="000000"/>
                </a:solidFill>
                <a:ea typeface="Times New Roman"/>
                <a:cs typeface="Times New Roman"/>
              </a:rPr>
              <a:t> and </a:t>
            </a:r>
            <a:r>
              <a:rPr lang="en-US" sz="2800" b="1" dirty="0">
                <a:solidFill>
                  <a:srgbClr val="000000"/>
                </a:solidFill>
                <a:ea typeface="Times New Roman"/>
                <a:cs typeface="Times New Roman"/>
              </a:rPr>
              <a:t>analysis</a:t>
            </a:r>
            <a:r>
              <a:rPr lang="en-US" sz="2800" dirty="0">
                <a:solidFill>
                  <a:srgbClr val="000000"/>
                </a:solidFill>
                <a:ea typeface="Times New Roman"/>
                <a:cs typeface="Times New Roman"/>
              </a:rPr>
              <a:t> about why the quote is important. </a:t>
            </a:r>
            <a:endParaRPr lang="en-CA" sz="28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a typeface="Times New Roman"/>
                <a:cs typeface="Times New Roman"/>
              </a:rPr>
              <a:t>For example, </a:t>
            </a:r>
            <a:r>
              <a:rPr lang="en-US" sz="2800" b="1" dirty="0">
                <a:solidFill>
                  <a:srgbClr val="000000"/>
                </a:solidFill>
                <a:ea typeface="Times New Roman"/>
                <a:cs typeface="Times New Roman"/>
              </a:rPr>
              <a:t>We see here Hazel’s similarity to Diana Moon </a:t>
            </a:r>
            <a:r>
              <a:rPr lang="en-US" sz="2800" b="1" dirty="0" err="1">
                <a:solidFill>
                  <a:srgbClr val="000000"/>
                </a:solidFill>
                <a:ea typeface="Times New Roman"/>
                <a:cs typeface="Times New Roman"/>
              </a:rPr>
              <a:t>Glampers</a:t>
            </a:r>
            <a:r>
              <a:rPr lang="en-US" sz="2800" b="1" dirty="0">
                <a:solidFill>
                  <a:srgbClr val="000000"/>
                </a:solidFill>
                <a:ea typeface="Times New Roman"/>
                <a:cs typeface="Times New Roman"/>
              </a:rPr>
              <a:t> is disturbing because it means that the country is being run by people just as clueless as Hazel.</a:t>
            </a:r>
            <a:endParaRPr lang="en-CA" sz="28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87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Referencing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073363" cy="402336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After 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using a quote, you must include the page number </a:t>
            </a:r>
            <a:r>
              <a:rPr lang="en-US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for which 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it is from. </a:t>
            </a:r>
            <a:endParaRPr lang="en-CA" sz="24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Use brackets like this 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Times New Roman"/>
              </a:rPr>
              <a:t>(p. 14). </a:t>
            </a:r>
            <a:endParaRPr lang="en-CA" sz="24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Punctuation comes 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Times New Roman"/>
              </a:rPr>
              <a:t>after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 the brackets, UNLESS the quote includes a question mark or exclamation point.</a:t>
            </a:r>
            <a:endParaRPr lang="en-CA" sz="24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“Is it cold outside?” (p. 15)  </a:t>
            </a:r>
            <a:endParaRPr lang="en-CA" sz="24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“It is cold outside” (p. 15). </a:t>
            </a:r>
            <a:endParaRPr lang="en-CA" sz="24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2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– Narration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b="1" dirty="0" smtClean="0">
                <a:solidFill>
                  <a:srgbClr val="FF0000"/>
                </a:solidFill>
                <a:ea typeface="Times New Roman"/>
              </a:rPr>
              <a:t>On </a:t>
            </a:r>
            <a:r>
              <a:rPr lang="en-US" sz="2400" b="1" dirty="0">
                <a:solidFill>
                  <a:srgbClr val="FF0000"/>
                </a:solidFill>
                <a:ea typeface="Times New Roman"/>
              </a:rPr>
              <a:t>the television,</a:t>
            </a:r>
            <a:r>
              <a:rPr lang="en-US" sz="2400" dirty="0">
                <a:ea typeface="Times New Roman"/>
              </a:rPr>
              <a:t> </a:t>
            </a:r>
            <a:r>
              <a:rPr lang="en-US" sz="2400" b="1" dirty="0" smtClean="0">
                <a:ea typeface="Times New Roman"/>
              </a:rPr>
              <a:t>“</a:t>
            </a:r>
            <a:r>
              <a:rPr lang="en-US" sz="2400" b="1" dirty="0">
                <a:ea typeface="Times New Roman"/>
              </a:rPr>
              <a:t>a police photograph of Harrison Bergeron was flashed on the screen-upside down, then sideways, upside down again, then right side up”</a:t>
            </a:r>
            <a:r>
              <a:rPr lang="en-US" sz="2400" dirty="0"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ea typeface="Times New Roman"/>
              </a:rPr>
              <a:t>(</a:t>
            </a:r>
            <a:r>
              <a:rPr lang="en-US" sz="2400" b="1" dirty="0">
                <a:solidFill>
                  <a:srgbClr val="00B050"/>
                </a:solidFill>
                <a:ea typeface="Times New Roman"/>
              </a:rPr>
              <a:t>p. 3).</a:t>
            </a:r>
            <a:r>
              <a:rPr lang="en-US" sz="2400" dirty="0">
                <a:solidFill>
                  <a:srgbClr val="00B050"/>
                </a:solidFill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a typeface="Times New Roman"/>
              </a:rPr>
              <a:t>The </a:t>
            </a:r>
            <a:r>
              <a:rPr lang="en-US" sz="2400" b="1" dirty="0">
                <a:solidFill>
                  <a:srgbClr val="0070C0"/>
                </a:solidFill>
                <a:ea typeface="Times New Roman"/>
              </a:rPr>
              <a:t>inability to properly display the photo on the screen emphasizes the mediocrity of society in the story.</a:t>
            </a:r>
            <a:r>
              <a:rPr lang="en-US" sz="2400" dirty="0">
                <a:solidFill>
                  <a:srgbClr val="0070C0"/>
                </a:solidFill>
                <a:ea typeface="Times New Roman"/>
              </a:rPr>
              <a:t> </a:t>
            </a:r>
            <a:endParaRPr lang="en-CA" sz="24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445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- Dialogue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09781" cy="4023360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b="1" dirty="0" smtClean="0">
                <a:solidFill>
                  <a:srgbClr val="FF0000"/>
                </a:solidFill>
                <a:ea typeface="Times New Roman"/>
              </a:rPr>
              <a:t>George </a:t>
            </a:r>
            <a:r>
              <a:rPr lang="en-US" sz="2800" b="1" dirty="0">
                <a:solidFill>
                  <a:srgbClr val="FF0000"/>
                </a:solidFill>
                <a:ea typeface="Times New Roman"/>
              </a:rPr>
              <a:t>disagreed with Hazel’s suggestion to remove the lead balls from his handicap and replied,</a:t>
            </a:r>
            <a:r>
              <a:rPr lang="en-US" sz="2800" dirty="0">
                <a:ea typeface="Times New Roman"/>
              </a:rPr>
              <a:t> </a:t>
            </a:r>
            <a:r>
              <a:rPr lang="en-US" sz="2800" b="1" dirty="0">
                <a:ea typeface="Times New Roman"/>
              </a:rPr>
              <a:t>“the minute people start cheating on laws, what do you think happens to society?”. . . . A siren was going off in [George’s] head. “Reckon it’d fall all apart,” said Hazel. “What would?” said George blankly </a:t>
            </a:r>
            <a:r>
              <a:rPr lang="en-US" sz="2800" b="1" dirty="0">
                <a:solidFill>
                  <a:srgbClr val="00B050"/>
                </a:solidFill>
                <a:ea typeface="Times New Roman"/>
              </a:rPr>
              <a:t>(p. 3).</a:t>
            </a:r>
            <a:r>
              <a:rPr lang="en-US" sz="2800" dirty="0">
                <a:solidFill>
                  <a:srgbClr val="00B05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ea typeface="Times New Roman"/>
              </a:rPr>
              <a:t>We see here the effects of George’s handicap; if George were able to think in peace for a few hours, he might come to believe that the laws he defends are absurd.</a:t>
            </a:r>
            <a:endParaRPr lang="en-CA" sz="28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059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</TotalTime>
  <Words>465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Using Quotes in Writing</vt:lpstr>
      <vt:lpstr>Two types of quotes </vt:lpstr>
      <vt:lpstr>Four principles</vt:lpstr>
      <vt:lpstr>1. Context</vt:lpstr>
      <vt:lpstr>2. Incorporation</vt:lpstr>
      <vt:lpstr>3. Interpretation</vt:lpstr>
      <vt:lpstr>4. Referencing</vt:lpstr>
      <vt:lpstr>Example – Narration </vt:lpstr>
      <vt:lpstr>Example - Dialogue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Cross</dc:creator>
  <cp:lastModifiedBy>Lindsey McDowell</cp:lastModifiedBy>
  <cp:revision>4</cp:revision>
  <cp:lastPrinted>2018-07-05T17:29:08Z</cp:lastPrinted>
  <dcterms:created xsi:type="dcterms:W3CDTF">2014-09-12T02:18:28Z</dcterms:created>
  <dcterms:modified xsi:type="dcterms:W3CDTF">2018-07-05T17:29:20Z</dcterms:modified>
</cp:coreProperties>
</file>