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14"/>
  </p:notesMasterIdLst>
  <p:sldIdLst>
    <p:sldId id="262" r:id="rId7"/>
    <p:sldId id="264" r:id="rId8"/>
    <p:sldId id="265" r:id="rId9"/>
    <p:sldId id="266" r:id="rId10"/>
    <p:sldId id="261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81"/>
  </p:normalViewPr>
  <p:slideViewPr>
    <p:cSldViewPr snapToGrid="0">
      <p:cViewPr varScale="1">
        <p:scale>
          <a:sx n="41" d="100"/>
          <a:sy n="41" d="100"/>
        </p:scale>
        <p:origin x="159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EEDFD-CDE4-4582-8C71-58F78B6B54A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A93EB-1449-413C-AEB5-65E10308D3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96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We</a:t>
            </a:r>
            <a:r>
              <a:rPr lang="en-CA" baseline="0" dirty="0" smtClean="0"/>
              <a:t> h</a:t>
            </a:r>
            <a:r>
              <a:rPr lang="en-CA" dirty="0" smtClean="0"/>
              <a:t>umans come to know and understand the world around</a:t>
            </a:r>
            <a:r>
              <a:rPr lang="en-CA" baseline="0" dirty="0" smtClean="0"/>
              <a:t> us using many methods for acquiring knowledge and evaluating information.  </a:t>
            </a:r>
          </a:p>
          <a:p>
            <a:r>
              <a:rPr lang="en-CA" baseline="0" dirty="0" smtClean="0"/>
              <a:t>We call these the </a:t>
            </a:r>
            <a:r>
              <a:rPr lang="en-CA" b="1" u="sng" baseline="0" dirty="0" smtClean="0"/>
              <a:t>ways</a:t>
            </a:r>
            <a:r>
              <a:rPr lang="en-CA" baseline="0" dirty="0" smtClean="0"/>
              <a:t> of knowing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9DD683-097E-E746-AF11-23DA9FA8F0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098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9DD683-097E-E746-AF11-23DA9FA8F0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82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09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813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0519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66571"/>
      </p:ext>
    </p:extLst>
  </p:cSld>
  <p:clrMapOvr>
    <a:masterClrMapping/>
  </p:clrMapOvr>
  <p:transition advClick="0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43958"/>
      </p:ext>
    </p:extLst>
  </p:cSld>
  <p:clrMapOvr>
    <a:masterClrMapping/>
  </p:clrMapOvr>
  <p:transition advClick="0"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79313"/>
      </p:ext>
    </p:extLst>
  </p:cSld>
  <p:clrMapOvr>
    <a:masterClrMapping/>
  </p:clrMapOvr>
  <p:transition advClick="0" advTm="1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17536"/>
      </p:ext>
    </p:extLst>
  </p:cSld>
  <p:clrMapOvr>
    <a:masterClrMapping/>
  </p:clrMapOvr>
  <p:transition advClick="0" advTm="1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38964"/>
      </p:ext>
    </p:extLst>
  </p:cSld>
  <p:clrMapOvr>
    <a:masterClrMapping/>
  </p:clrMapOvr>
  <p:transition advClick="0" advTm="1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19830"/>
      </p:ext>
    </p:extLst>
  </p:cSld>
  <p:clrMapOvr>
    <a:masterClrMapping/>
  </p:clrMapOvr>
  <p:transition advClick="0" advTm="1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21630"/>
      </p:ext>
    </p:extLst>
  </p:cSld>
  <p:clrMapOvr>
    <a:masterClrMapping/>
  </p:clrMapOvr>
  <p:transition advClick="0" advTm="1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06721"/>
      </p:ext>
    </p:extLst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296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20528"/>
      </p:ext>
    </p:extLst>
  </p:cSld>
  <p:clrMapOvr>
    <a:masterClrMapping/>
  </p:clrMapOvr>
  <p:transition advClick="0" advTm="1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97605"/>
      </p:ext>
    </p:extLst>
  </p:cSld>
  <p:clrMapOvr>
    <a:masterClrMapping/>
  </p:clrMapOvr>
  <p:transition advClick="0" advTm="1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57154"/>
      </p:ext>
    </p:extLst>
  </p:cSld>
  <p:clrMapOvr>
    <a:masterClrMapping/>
  </p:clrMapOvr>
  <p:transition advClick="0" advTm="10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21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6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14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7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05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34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354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21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314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214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3"/>
            <a:ext cx="27432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3"/>
            <a:ext cx="80264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62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92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32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63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027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34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17BF0-AEA2-45D9-8476-D4FE5067E246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B5B7-4C68-4373-AF04-AA334CDC0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0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F13BD-99CE-4B73-9CD5-0C872B2B2D8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A6B6F-1094-4A27-BE0C-A99E26EA6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5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B943B-1E67-9046-B835-A95B43CDA33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F10C-EEBA-444A-9E1F-552B07CE6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3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Ways of Knowing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1763"/>
            <a:ext cx="9144000" cy="3997325"/>
          </a:xfrm>
        </p:spPr>
        <p:txBody>
          <a:bodyPr>
            <a:noAutofit/>
          </a:bodyPr>
          <a:lstStyle/>
          <a:p>
            <a:pPr algn="just"/>
            <a:r>
              <a:rPr lang="en-CA" sz="2800" b="1" dirty="0">
                <a:solidFill>
                  <a:srgbClr val="00B0F0"/>
                </a:solidFill>
              </a:rPr>
              <a:t>Sense Perception </a:t>
            </a:r>
            <a:r>
              <a:rPr lang="en-CA" sz="2800" b="1" dirty="0">
                <a:solidFill>
                  <a:srgbClr val="92D050"/>
                </a:solidFill>
              </a:rPr>
              <a:t>LANGUAGE </a:t>
            </a:r>
            <a:r>
              <a:rPr lang="en-CA" sz="2800" b="1" dirty="0">
                <a:solidFill>
                  <a:schemeClr val="bg1"/>
                </a:solidFill>
              </a:rPr>
              <a:t>Reason </a:t>
            </a:r>
            <a:r>
              <a:rPr lang="en-CA" sz="2800" b="1" dirty="0">
                <a:solidFill>
                  <a:srgbClr val="7030A0"/>
                </a:solidFill>
              </a:rPr>
              <a:t>EMOTION </a:t>
            </a:r>
            <a:r>
              <a:rPr lang="en-CA" sz="2800" b="1" dirty="0">
                <a:solidFill>
                  <a:schemeClr val="bg1"/>
                </a:solidFill>
              </a:rPr>
              <a:t>Memory </a:t>
            </a:r>
            <a:r>
              <a:rPr lang="en-CA" sz="2800" b="1" dirty="0">
                <a:solidFill>
                  <a:srgbClr val="FFFF00"/>
                </a:solidFill>
              </a:rPr>
              <a:t>IMAGINATION</a:t>
            </a:r>
            <a:r>
              <a:rPr lang="en-CA" sz="2800" b="1" dirty="0">
                <a:solidFill>
                  <a:schemeClr val="bg1"/>
                </a:solidFill>
              </a:rPr>
              <a:t> Intuition </a:t>
            </a:r>
            <a:r>
              <a:rPr lang="en-CA" sz="2800" b="1" dirty="0">
                <a:solidFill>
                  <a:srgbClr val="FF0000"/>
                </a:solidFill>
              </a:rPr>
              <a:t>IN RELATION TO </a:t>
            </a:r>
            <a:r>
              <a:rPr lang="en-CA" sz="2800" b="1" dirty="0">
                <a:solidFill>
                  <a:srgbClr val="00B0F0"/>
                </a:solidFill>
              </a:rPr>
              <a:t>Sense Perception </a:t>
            </a:r>
            <a:r>
              <a:rPr lang="en-CA" sz="2800" b="1" dirty="0">
                <a:solidFill>
                  <a:srgbClr val="92D050"/>
                </a:solidFill>
              </a:rPr>
              <a:t>LANGUAGE</a:t>
            </a:r>
            <a:r>
              <a:rPr lang="en-CA" sz="2800" b="1" dirty="0">
                <a:solidFill>
                  <a:schemeClr val="bg1"/>
                </a:solidFill>
              </a:rPr>
              <a:t> Reason </a:t>
            </a:r>
            <a:r>
              <a:rPr lang="en-CA" sz="2800" b="1" dirty="0">
                <a:solidFill>
                  <a:srgbClr val="7030A0"/>
                </a:solidFill>
              </a:rPr>
              <a:t>EMOTION</a:t>
            </a:r>
            <a:r>
              <a:rPr lang="en-CA" sz="2800" b="1" dirty="0">
                <a:solidFill>
                  <a:schemeClr val="bg1"/>
                </a:solidFill>
              </a:rPr>
              <a:t> Memory </a:t>
            </a:r>
            <a:r>
              <a:rPr lang="en-CA" sz="2800" b="1" dirty="0">
                <a:solidFill>
                  <a:srgbClr val="FFFF00"/>
                </a:solidFill>
              </a:rPr>
              <a:t>IMAGINATION</a:t>
            </a:r>
            <a:r>
              <a:rPr lang="en-CA" sz="2800" b="1" dirty="0">
                <a:solidFill>
                  <a:schemeClr val="bg1"/>
                </a:solidFill>
              </a:rPr>
              <a:t> Intuition </a:t>
            </a:r>
            <a:r>
              <a:rPr lang="en-CA" sz="2800" b="1" dirty="0">
                <a:solidFill>
                  <a:srgbClr val="FF0000"/>
                </a:solidFill>
              </a:rPr>
              <a:t>IN RELATION TO </a:t>
            </a:r>
            <a:r>
              <a:rPr lang="en-CA" sz="2800" b="1" dirty="0">
                <a:solidFill>
                  <a:srgbClr val="00B0F0"/>
                </a:solidFill>
              </a:rPr>
              <a:t>Sense Perception </a:t>
            </a:r>
            <a:r>
              <a:rPr lang="en-CA" sz="2800" b="1" dirty="0">
                <a:solidFill>
                  <a:srgbClr val="92D050"/>
                </a:solidFill>
              </a:rPr>
              <a:t>LANGUAGE</a:t>
            </a:r>
            <a:r>
              <a:rPr lang="en-CA" sz="2800" b="1" dirty="0">
                <a:solidFill>
                  <a:schemeClr val="bg1"/>
                </a:solidFill>
              </a:rPr>
              <a:t> Reason </a:t>
            </a:r>
            <a:r>
              <a:rPr lang="en-CA" sz="2800" b="1" dirty="0">
                <a:solidFill>
                  <a:srgbClr val="7030A0"/>
                </a:solidFill>
              </a:rPr>
              <a:t>EMOTION</a:t>
            </a:r>
            <a:r>
              <a:rPr lang="en-CA" sz="2800" b="1" dirty="0">
                <a:solidFill>
                  <a:schemeClr val="bg1"/>
                </a:solidFill>
              </a:rPr>
              <a:t> Memory </a:t>
            </a:r>
            <a:r>
              <a:rPr lang="en-CA" sz="2800" b="1" dirty="0">
                <a:solidFill>
                  <a:srgbClr val="FFFF00"/>
                </a:solidFill>
              </a:rPr>
              <a:t>IMAGINATION</a:t>
            </a:r>
            <a:r>
              <a:rPr lang="en-CA" sz="2800" b="1" dirty="0">
                <a:solidFill>
                  <a:schemeClr val="bg1"/>
                </a:solidFill>
              </a:rPr>
              <a:t> Intuition </a:t>
            </a:r>
            <a:r>
              <a:rPr lang="en-CA" sz="2800" b="1" dirty="0">
                <a:solidFill>
                  <a:srgbClr val="FF0000"/>
                </a:solidFill>
              </a:rPr>
              <a:t>IN RELATION TO </a:t>
            </a:r>
            <a:r>
              <a:rPr lang="en-CA" sz="2800" b="1" dirty="0">
                <a:solidFill>
                  <a:srgbClr val="00B0F0"/>
                </a:solidFill>
              </a:rPr>
              <a:t>Sense Perception </a:t>
            </a:r>
            <a:r>
              <a:rPr lang="en-CA" sz="2800" b="1" dirty="0">
                <a:solidFill>
                  <a:srgbClr val="92D050"/>
                </a:solidFill>
              </a:rPr>
              <a:t>LANGUAGE</a:t>
            </a:r>
            <a:r>
              <a:rPr lang="en-CA" sz="2800" b="1" dirty="0">
                <a:solidFill>
                  <a:schemeClr val="bg1"/>
                </a:solidFill>
              </a:rPr>
              <a:t> Reason </a:t>
            </a:r>
            <a:r>
              <a:rPr lang="en-CA" sz="2800" b="1" dirty="0">
                <a:solidFill>
                  <a:srgbClr val="7030A0"/>
                </a:solidFill>
              </a:rPr>
              <a:t>EMOTION</a:t>
            </a:r>
            <a:r>
              <a:rPr lang="en-CA" sz="2800" b="1" dirty="0">
                <a:solidFill>
                  <a:schemeClr val="bg1"/>
                </a:solidFill>
              </a:rPr>
              <a:t> Memory </a:t>
            </a:r>
            <a:r>
              <a:rPr lang="en-CA" sz="2800" b="1" dirty="0">
                <a:solidFill>
                  <a:srgbClr val="FFFF00"/>
                </a:solidFill>
              </a:rPr>
              <a:t>IMAGINATION</a:t>
            </a:r>
            <a:r>
              <a:rPr lang="en-CA" sz="2800" b="1" dirty="0">
                <a:solidFill>
                  <a:schemeClr val="bg1"/>
                </a:solidFill>
              </a:rPr>
              <a:t> Intuition </a:t>
            </a:r>
            <a:r>
              <a:rPr lang="en-CA" sz="2800" b="1" dirty="0">
                <a:solidFill>
                  <a:srgbClr val="FF0000"/>
                </a:solidFill>
              </a:rPr>
              <a:t>IN RELATION TO </a:t>
            </a:r>
            <a:r>
              <a:rPr lang="en-CA" sz="2800" b="1" dirty="0">
                <a:solidFill>
                  <a:srgbClr val="00B0F0"/>
                </a:solidFill>
              </a:rPr>
              <a:t>Sense Perception </a:t>
            </a:r>
            <a:r>
              <a:rPr lang="en-CA" sz="2800" b="1" dirty="0">
                <a:solidFill>
                  <a:srgbClr val="92D050"/>
                </a:solidFill>
              </a:rPr>
              <a:t>LANGUAGE</a:t>
            </a:r>
            <a:r>
              <a:rPr lang="en-CA" sz="2800" b="1" dirty="0">
                <a:solidFill>
                  <a:schemeClr val="bg1"/>
                </a:solidFill>
              </a:rPr>
              <a:t> Reason </a:t>
            </a:r>
            <a:r>
              <a:rPr lang="en-CA" sz="2800" b="1" dirty="0">
                <a:solidFill>
                  <a:srgbClr val="7030A0"/>
                </a:solidFill>
              </a:rPr>
              <a:t>EMOTION</a:t>
            </a:r>
            <a:r>
              <a:rPr lang="en-CA" sz="2800" b="1" dirty="0">
                <a:solidFill>
                  <a:schemeClr val="bg1"/>
                </a:solidFill>
              </a:rPr>
              <a:t> Memory </a:t>
            </a:r>
            <a:r>
              <a:rPr lang="en-CA" sz="2800" b="1" dirty="0">
                <a:solidFill>
                  <a:srgbClr val="FFFF00"/>
                </a:solidFill>
              </a:rPr>
              <a:t>IMAGINATION</a:t>
            </a:r>
            <a:r>
              <a:rPr lang="en-CA" sz="2800" b="1" dirty="0">
                <a:solidFill>
                  <a:schemeClr val="bg1"/>
                </a:solidFill>
              </a:rPr>
              <a:t> Intuition </a:t>
            </a:r>
            <a:r>
              <a:rPr lang="en-CA" sz="2800" b="1" dirty="0">
                <a:solidFill>
                  <a:srgbClr val="FF0000"/>
                </a:solidFill>
              </a:rPr>
              <a:t>IN RELATION TO </a:t>
            </a:r>
            <a:r>
              <a:rPr lang="en-CA" sz="2800" b="1" dirty="0">
                <a:solidFill>
                  <a:srgbClr val="00B0F0"/>
                </a:solidFill>
              </a:rPr>
              <a:t>Sense Perception </a:t>
            </a:r>
            <a:r>
              <a:rPr lang="en-CA" sz="2800" b="1" dirty="0">
                <a:solidFill>
                  <a:srgbClr val="92D050"/>
                </a:solidFill>
              </a:rPr>
              <a:t>LANGUAGE</a:t>
            </a:r>
            <a:r>
              <a:rPr lang="en-CA" sz="2800" b="1" dirty="0">
                <a:solidFill>
                  <a:schemeClr val="bg1"/>
                </a:solidFill>
              </a:rPr>
              <a:t> Reason </a:t>
            </a:r>
            <a:r>
              <a:rPr lang="en-CA" sz="2800" b="1" dirty="0">
                <a:solidFill>
                  <a:srgbClr val="7030A0"/>
                </a:solidFill>
              </a:rPr>
              <a:t>EMOTION</a:t>
            </a:r>
            <a:r>
              <a:rPr lang="en-CA" sz="2800" b="1" dirty="0">
                <a:solidFill>
                  <a:schemeClr val="bg1"/>
                </a:solidFill>
              </a:rPr>
              <a:t> Memory </a:t>
            </a:r>
            <a:r>
              <a:rPr lang="en-CA" sz="2800" b="1" dirty="0">
                <a:solidFill>
                  <a:srgbClr val="FFFF00"/>
                </a:solidFill>
              </a:rPr>
              <a:t>IMAGINATION</a:t>
            </a:r>
            <a:r>
              <a:rPr lang="en-CA" sz="2800" b="1" dirty="0">
                <a:solidFill>
                  <a:schemeClr val="bg1"/>
                </a:solidFill>
              </a:rPr>
              <a:t> Intuition </a:t>
            </a:r>
            <a:r>
              <a:rPr lang="en-CA" sz="2800" b="1" dirty="0">
                <a:solidFill>
                  <a:srgbClr val="FF0000"/>
                </a:solidFill>
              </a:rPr>
              <a:t>IN RELATION TO </a:t>
            </a:r>
            <a:r>
              <a:rPr lang="en-CA" sz="2800" b="1" dirty="0">
                <a:solidFill>
                  <a:srgbClr val="00B0F0"/>
                </a:solidFill>
              </a:rPr>
              <a:t>Sense Perception </a:t>
            </a:r>
            <a:r>
              <a:rPr lang="en-CA" sz="2800" b="1" dirty="0">
                <a:solidFill>
                  <a:srgbClr val="92D050"/>
                </a:solidFill>
              </a:rPr>
              <a:t>LANGUAGE </a:t>
            </a:r>
            <a:r>
              <a:rPr lang="en-CA" sz="2800" b="1" dirty="0" err="1" smtClean="0">
                <a:solidFill>
                  <a:schemeClr val="bg1"/>
                </a:solidFill>
              </a:rPr>
              <a:t>Reas</a:t>
            </a:r>
            <a:r>
              <a:rPr lang="en-CA" sz="2800" b="1" dirty="0" smtClean="0">
                <a:solidFill>
                  <a:srgbClr val="92D050"/>
                </a:solidFill>
              </a:rPr>
              <a:t>  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endParaRPr lang="en-CA" sz="2800" b="1" dirty="0">
              <a:solidFill>
                <a:srgbClr val="FF0000"/>
              </a:solidFill>
            </a:endParaRPr>
          </a:p>
          <a:p>
            <a:pPr algn="just"/>
            <a:r>
              <a:rPr lang="en-CA" sz="2800" b="1" dirty="0">
                <a:solidFill>
                  <a:srgbClr val="FF0000"/>
                </a:solidFill>
              </a:rPr>
              <a:t> </a:t>
            </a:r>
            <a:endParaRPr lang="en-CA" sz="96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647700" y="4724400"/>
            <a:ext cx="134874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9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Ways of Knowing</a:t>
            </a:r>
            <a:endParaRPr kumimoji="0" lang="en-CA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369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 what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We gain knowledge in many ways: </a:t>
            </a:r>
          </a:p>
          <a:p>
            <a:pPr marL="457200" lvl="1" indent="0" fontAlgn="base">
              <a:buNone/>
            </a:pPr>
            <a:r>
              <a:rPr lang="en-CA" b="1" dirty="0" smtClean="0"/>
              <a:t>Language</a:t>
            </a:r>
            <a:r>
              <a:rPr lang="en-CA" dirty="0" smtClean="0"/>
              <a:t> </a:t>
            </a:r>
          </a:p>
          <a:p>
            <a:pPr marL="457200" lvl="1" indent="0" fontAlgn="base">
              <a:buNone/>
            </a:pPr>
            <a:r>
              <a:rPr lang="en-CA" b="1" dirty="0" smtClean="0"/>
              <a:t>Sense perception (sight, touch, smell, hearing, taste). </a:t>
            </a:r>
            <a:endParaRPr lang="en-CA" dirty="0"/>
          </a:p>
          <a:p>
            <a:pPr marL="457200" lvl="1" indent="0" fontAlgn="base">
              <a:buNone/>
            </a:pPr>
            <a:r>
              <a:rPr lang="en-CA" b="1" dirty="0" smtClean="0"/>
              <a:t>Emotion </a:t>
            </a:r>
          </a:p>
          <a:p>
            <a:pPr marL="457200" lvl="1" indent="0" fontAlgn="base">
              <a:buNone/>
            </a:pPr>
            <a:r>
              <a:rPr lang="en-CA" b="1" dirty="0" smtClean="0"/>
              <a:t>Reason</a:t>
            </a:r>
            <a:r>
              <a:rPr lang="en-CA" dirty="0" smtClean="0"/>
              <a:t> </a:t>
            </a:r>
          </a:p>
          <a:p>
            <a:pPr marL="457200" lvl="1" indent="0" fontAlgn="base">
              <a:buNone/>
            </a:pPr>
            <a:r>
              <a:rPr lang="en-CA" b="1" dirty="0" smtClean="0"/>
              <a:t>Imagination </a:t>
            </a:r>
          </a:p>
          <a:p>
            <a:pPr marL="457200" lvl="1" indent="0" fontAlgn="base">
              <a:buNone/>
            </a:pPr>
            <a:r>
              <a:rPr lang="en-CA" b="1" dirty="0" smtClean="0"/>
              <a:t>Intuition</a:t>
            </a:r>
            <a:r>
              <a:rPr lang="en-CA" dirty="0" smtClean="0"/>
              <a:t> </a:t>
            </a:r>
            <a:endParaRPr lang="en-CA" dirty="0"/>
          </a:p>
          <a:p>
            <a:pPr marL="457200" lvl="1" indent="0" fontAlgn="base">
              <a:buNone/>
            </a:pPr>
            <a:r>
              <a:rPr lang="en-CA" b="1" dirty="0" smtClean="0"/>
              <a:t>Memory</a:t>
            </a:r>
            <a:r>
              <a:rPr lang="en-CA" b="1" dirty="0"/>
              <a:t> </a:t>
            </a:r>
            <a:endParaRPr lang="en-CA" b="1" dirty="0" smtClean="0"/>
          </a:p>
          <a:p>
            <a:pPr marL="457200" lvl="1" indent="0" fontAlgn="base">
              <a:buNone/>
            </a:pPr>
            <a:r>
              <a:rPr lang="en-CA" b="1" dirty="0" smtClean="0"/>
              <a:t>In </a:t>
            </a:r>
            <a:r>
              <a:rPr lang="en-CA" b="1" dirty="0"/>
              <a:t>relation to</a:t>
            </a:r>
            <a:r>
              <a:rPr lang="en-CA" dirty="0"/>
              <a:t> (relative </a:t>
            </a:r>
            <a:r>
              <a:rPr lang="en-CA" dirty="0" smtClean="0"/>
              <a:t>to)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079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0" y="772160"/>
            <a:ext cx="4998720" cy="5354009"/>
          </a:xfrm>
        </p:spPr>
        <p:txBody>
          <a:bodyPr/>
          <a:lstStyle/>
          <a:p>
            <a:r>
              <a:rPr lang="en-CA" dirty="0" smtClean="0"/>
              <a:t>We use Ways of Knowing in combination together.</a:t>
            </a:r>
          </a:p>
          <a:p>
            <a:r>
              <a:rPr lang="en-CA" dirty="0" smtClean="0"/>
              <a:t>Sometimes we use 1 Way of Knowing to acquire knowledge. </a:t>
            </a:r>
          </a:p>
          <a:p>
            <a:r>
              <a:rPr lang="en-CA" dirty="0" smtClean="0"/>
              <a:t>Each of the Ways of Knowing has limitations we must be aware of… </a:t>
            </a:r>
          </a:p>
          <a:p>
            <a:endParaRPr lang="en-CA" dirty="0"/>
          </a:p>
        </p:txBody>
      </p:sp>
      <p:pic>
        <p:nvPicPr>
          <p:cNvPr id="4" name="Picture 4" descr="Image result for blackand white perspec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" y="589280"/>
            <a:ext cx="5689334" cy="567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2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62675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venir Black"/>
                <a:cs typeface="Avenir Black"/>
              </a:rPr>
              <a:t>Memory  </a:t>
            </a:r>
            <a:br>
              <a:rPr lang="en-US" sz="7200" dirty="0" smtClean="0">
                <a:latin typeface="Avenir Black"/>
                <a:cs typeface="Avenir Black"/>
              </a:rPr>
            </a:br>
            <a:r>
              <a:rPr lang="en-US" sz="5400" dirty="0" smtClean="0">
                <a:latin typeface="Avenir Black"/>
                <a:cs typeface="Avenir Black"/>
              </a:rPr>
              <a:t>as a way </a:t>
            </a:r>
            <a:r>
              <a:rPr lang="en-US" sz="5400" dirty="0">
                <a:latin typeface="Avenir Black"/>
                <a:cs typeface="Avenir Black"/>
              </a:rPr>
              <a:t>of knowing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898" y="3886200"/>
            <a:ext cx="11022677" cy="1752600"/>
          </a:xfrm>
          <a:solidFill>
            <a:srgbClr val="FF1296"/>
          </a:solidFill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“Without memory, there is no culture.  Without memory, there would be no civilization, no society, no future.” </a:t>
            </a:r>
            <a:r>
              <a:rPr lang="en-CA" dirty="0">
                <a:solidFill>
                  <a:schemeClr val="bg1"/>
                </a:solidFill>
              </a:rPr>
              <a:t/>
            </a:r>
            <a:br>
              <a:rPr lang="en-CA" dirty="0">
                <a:solidFill>
                  <a:schemeClr val="bg1"/>
                </a:solidFill>
              </a:rPr>
            </a:br>
            <a:r>
              <a:rPr lang="en-CA" dirty="0" smtClean="0">
                <a:solidFill>
                  <a:schemeClr val="bg1"/>
                </a:solidFill>
              </a:rPr>
              <a:t>						- </a:t>
            </a:r>
            <a:r>
              <a:rPr lang="en-CA" dirty="0" err="1" smtClean="0">
                <a:solidFill>
                  <a:schemeClr val="bg1"/>
                </a:solidFill>
              </a:rPr>
              <a:t>Elie</a:t>
            </a:r>
            <a:r>
              <a:rPr lang="en-CA" dirty="0" smtClean="0">
                <a:solidFill>
                  <a:schemeClr val="bg1"/>
                </a:solidFill>
              </a:rPr>
              <a:t> Wiesel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1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Memory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need memory to keep knowledge </a:t>
            </a:r>
          </a:p>
          <a:p>
            <a:r>
              <a:rPr lang="en-US" dirty="0" smtClean="0"/>
              <a:t>We remember </a:t>
            </a:r>
            <a:r>
              <a:rPr lang="en-US" dirty="0"/>
              <a:t>how to </a:t>
            </a:r>
            <a:r>
              <a:rPr lang="en-US" dirty="0" smtClean="0"/>
              <a:t>do things</a:t>
            </a:r>
          </a:p>
          <a:p>
            <a:r>
              <a:rPr lang="en-US" dirty="0" smtClean="0"/>
              <a:t>Memory refers </a:t>
            </a:r>
            <a:r>
              <a:rPr lang="en-US" dirty="0"/>
              <a:t>to things which we believe really happened.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knowledge is dependent on and influenced by memory.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how we interpret new situations can be heavily influenced by experience and previous </a:t>
            </a:r>
            <a:r>
              <a:rPr lang="en-US" dirty="0" smtClean="0"/>
              <a:t>events.</a:t>
            </a:r>
          </a:p>
          <a:p>
            <a:pPr lvl="1"/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3100" dirty="0" smtClean="0"/>
              <a:t>Memory </a:t>
            </a:r>
            <a:r>
              <a:rPr lang="en-US" sz="3100" dirty="0"/>
              <a:t>retrieval is often regarded as unreliable, for </a:t>
            </a:r>
            <a:r>
              <a:rPr lang="en-US" sz="2800" dirty="0"/>
              <a:t>example, because it is seen to be subjective or heavily influenced by </a:t>
            </a:r>
            <a:r>
              <a:rPr lang="en-US" sz="2800" dirty="0" smtClean="0"/>
              <a:t>emotion.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We </a:t>
            </a:r>
            <a:r>
              <a:rPr lang="en-US" sz="2800" dirty="0"/>
              <a:t>rely on our memory every day and because many of our memories seem to be reliable, this gives us confidence that our other memories are </a:t>
            </a:r>
            <a:r>
              <a:rPr lang="en-US" sz="2800" dirty="0" smtClean="0"/>
              <a:t>reliable.  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endParaRPr lang="en-US" sz="3100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754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understand that that the process of recalling a memory actually changes it. “Each time you retrieve a memory it undergoes this storage process,” Schiller told me over the phone the day before </a:t>
            </a:r>
            <a:r>
              <a:rPr lang="en-US" dirty="0" err="1"/>
              <a:t>EmTech</a:t>
            </a:r>
            <a:r>
              <a:rPr lang="en-US" dirty="0"/>
              <a:t>. That means the memory is in an unstable state, rewritten and remodeled every time it is retrieved.</a:t>
            </a:r>
          </a:p>
          <a:p>
            <a:r>
              <a:rPr lang="en-US" dirty="0"/>
              <a:t>“We don’t really remember the original; we remember the revised version,” she said.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0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88512" cy="4351338"/>
          </a:xfrm>
        </p:spPr>
        <p:txBody>
          <a:bodyPr/>
          <a:lstStyle/>
          <a:p>
            <a:r>
              <a:rPr lang="en-US" dirty="0"/>
              <a:t>“You can influence eyewitness testimony just by investigating an event,” </a:t>
            </a:r>
            <a:endParaRPr lang="en-US" dirty="0" smtClean="0"/>
          </a:p>
          <a:p>
            <a:r>
              <a:rPr lang="en-US" dirty="0" smtClean="0"/>
              <a:t>“The </a:t>
            </a:r>
            <a:r>
              <a:rPr lang="en-US" dirty="0"/>
              <a:t>only way to keep memories as they are … is to carve them into a story or art form that captures the original emotion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-</a:t>
            </a:r>
            <a:r>
              <a:rPr lang="en-US" b="1" dirty="0"/>
              <a:t>Neuroscientists Daniela Schiller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712" y="750984"/>
            <a:ext cx="4319007" cy="542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8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BD3BA4FAE50A46A30124B35F235D96" ma:contentTypeVersion="1" ma:contentTypeDescription="Create a new document." ma:contentTypeScope="" ma:versionID="f6aa72a37419887d702755c6987463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C7FCEE-F132-4969-858E-7016DB5343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8486E2-87C2-432A-89C4-CD2288C4CE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BE51A3-ED49-4F3D-8D9A-CEDEF743DD9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422</Words>
  <Application>Microsoft Office PowerPoint</Application>
  <PresentationFormat>Widescreen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Calibri</vt:lpstr>
      <vt:lpstr>Calibri Light</vt:lpstr>
      <vt:lpstr>Office Theme</vt:lpstr>
      <vt:lpstr>1_Office Theme</vt:lpstr>
      <vt:lpstr>2_Office Theme</vt:lpstr>
      <vt:lpstr>The Ways of Knowing</vt:lpstr>
      <vt:lpstr>How do we know what we know?</vt:lpstr>
      <vt:lpstr>PowerPoint Presentation</vt:lpstr>
      <vt:lpstr>Memory   as a way of knowing</vt:lpstr>
      <vt:lpstr>Memory</vt:lpstr>
      <vt:lpstr>PowerPoint Presentation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 Ways of Knowing</dc:title>
  <dc:creator>Kit Bjornson</dc:creator>
  <cp:lastModifiedBy>Lindsey McDowell</cp:lastModifiedBy>
  <cp:revision>12</cp:revision>
  <dcterms:created xsi:type="dcterms:W3CDTF">2017-10-17T17:40:22Z</dcterms:created>
  <dcterms:modified xsi:type="dcterms:W3CDTF">2018-07-16T18:24:47Z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0x010100EABD3BA4FAE50A46A30124B35F235D96</vt:lpwstr>
  </property>
</Properties>
</file>