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84"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22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7A8F32-7F7A-47E6-B705-FD4A46007D76}" type="datetimeFigureOut">
              <a:rPr lang="en-CA" smtClean="0"/>
              <a:t>2018-07-04</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FCBCE3AC-4478-42F1-83F2-3F6C47EBE00C}"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7A8F32-7F7A-47E6-B705-FD4A46007D76}" type="datetimeFigureOut">
              <a:rPr lang="en-CA" smtClean="0"/>
              <a:t>2018-07-04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7A8F32-7F7A-47E6-B705-FD4A46007D76}" type="datetimeFigureOut">
              <a:rPr lang="en-CA" smtClean="0"/>
              <a:t>2018-07-04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7A8F32-7F7A-47E6-B705-FD4A46007D76}" type="datetimeFigureOut">
              <a:rPr lang="en-CA" smtClean="0"/>
              <a:t>2018-07-04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7A8F32-7F7A-47E6-B705-FD4A46007D76}" type="datetimeFigureOut">
              <a:rPr lang="en-CA" smtClean="0"/>
              <a:t>2018-07-04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BCE3AC-4478-42F1-83F2-3F6C47EBE00C}"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7A8F32-7F7A-47E6-B705-FD4A46007D76}" type="datetimeFigureOut">
              <a:rPr lang="en-CA" smtClean="0"/>
              <a:t>2018-07-04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7A8F32-7F7A-47E6-B705-FD4A46007D76}" type="datetimeFigureOut">
              <a:rPr lang="en-CA" smtClean="0"/>
              <a:t>2018-07-04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7A8F32-7F7A-47E6-B705-FD4A46007D76}" type="datetimeFigureOut">
              <a:rPr lang="en-CA" smtClean="0"/>
              <a:t>2018-07-04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A8F32-7F7A-47E6-B705-FD4A46007D76}" type="datetimeFigureOut">
              <a:rPr lang="en-CA" smtClean="0"/>
              <a:t>2018-07-04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7A8F32-7F7A-47E6-B705-FD4A46007D76}" type="datetimeFigureOut">
              <a:rPr lang="en-CA" smtClean="0"/>
              <a:t>2018-07-04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7A8F32-7F7A-47E6-B705-FD4A46007D76}" type="datetimeFigureOut">
              <a:rPr lang="en-CA" smtClean="0"/>
              <a:t>2018-07-04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FCBCE3AC-4478-42F1-83F2-3F6C47EBE00C}"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7A8F32-7F7A-47E6-B705-FD4A46007D76}" type="datetimeFigureOut">
              <a:rPr lang="en-CA" smtClean="0"/>
              <a:t>2018-07-04</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BCE3AC-4478-42F1-83F2-3F6C47EBE00C}"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English </a:t>
            </a:r>
            <a:r>
              <a:rPr lang="en-US" dirty="0" smtClean="0"/>
              <a:t>11 </a:t>
            </a:r>
            <a:r>
              <a:rPr lang="en-US" dirty="0" smtClean="0"/>
              <a:t/>
            </a:r>
            <a:br>
              <a:rPr lang="en-US" dirty="0" smtClean="0"/>
            </a:br>
            <a:r>
              <a:rPr lang="en-US" dirty="0" smtClean="0"/>
              <a:t>Short Story &amp; Poetry Terms</a:t>
            </a:r>
            <a:endParaRPr lang="en-US" dirty="0"/>
          </a:p>
        </p:txBody>
      </p:sp>
      <p:sp>
        <p:nvSpPr>
          <p:cNvPr id="3" name="Subtitle 2"/>
          <p:cNvSpPr>
            <a:spLocks noGrp="1"/>
          </p:cNvSpPr>
          <p:nvPr>
            <p:ph type="subTitle" idx="1"/>
          </p:nvPr>
        </p:nvSpPr>
        <p:spPr/>
        <p:txBody>
          <a:bodyPr/>
          <a:lstStyle/>
          <a:p>
            <a:r>
              <a:rPr lang="en-US" dirty="0" smtClean="0"/>
              <a:t>Ms. McDowell</a:t>
            </a:r>
            <a:endParaRPr lang="en-US" dirty="0"/>
          </a:p>
        </p:txBody>
      </p:sp>
    </p:spTree>
    <p:extLst>
      <p:ext uri="{BB962C8B-B14F-4D97-AF65-F5344CB8AC3E}">
        <p14:creationId xmlns:p14="http://schemas.microsoft.com/office/powerpoint/2010/main" val="3871986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6791"/>
            <a:ext cx="7772400" cy="3777209"/>
          </a:xfrm>
        </p:spPr>
        <p:txBody>
          <a:bodyPr>
            <a:normAutofit/>
          </a:bodyPr>
          <a:lstStyle/>
          <a:p>
            <a:r>
              <a:rPr lang="en-US" dirty="0"/>
              <a:t>5.B. </a:t>
            </a:r>
            <a:r>
              <a:rPr lang="en-US" b="1" dirty="0" smtClean="0"/>
              <a:t>Anti-Climax (Anti-Climactic):</a:t>
            </a:r>
            <a:r>
              <a:rPr lang="en-US" dirty="0" smtClean="0"/>
              <a:t> </a:t>
            </a:r>
            <a:r>
              <a:rPr lang="en-US" dirty="0"/>
              <a:t>A dull or disappointing ending to something after increasing excitement. For example: After the weeks of preparation, the concert itself was a bit of an anticlimax. In connection to a story or novel, it means an ending that doesn’t measure up to the plot events that precede it (the ending is anti-climactic). </a:t>
            </a:r>
            <a:endParaRPr lang="en-CA" dirty="0"/>
          </a:p>
          <a:p>
            <a:pPr marL="68580" indent="0">
              <a:buNone/>
            </a:pPr>
            <a:endParaRPr lang="en-US" dirty="0"/>
          </a:p>
        </p:txBody>
      </p:sp>
    </p:spTree>
    <p:extLst>
      <p:ext uri="{BB962C8B-B14F-4D97-AF65-F5344CB8AC3E}">
        <p14:creationId xmlns:p14="http://schemas.microsoft.com/office/powerpoint/2010/main" val="1135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485900" y="2780927"/>
            <a:ext cx="5462364" cy="3410321"/>
          </a:xfrm>
          <a:prstGeom prst="rect">
            <a:avLst/>
          </a:prstGeom>
          <a:noFill/>
          <a:ln>
            <a:noFill/>
          </a:ln>
        </p:spPr>
      </p:pic>
      <p:sp>
        <p:nvSpPr>
          <p:cNvPr id="3" name="Content Placeholder 2"/>
          <p:cNvSpPr>
            <a:spLocks noGrp="1"/>
          </p:cNvSpPr>
          <p:nvPr>
            <p:ph idx="1"/>
          </p:nvPr>
        </p:nvSpPr>
        <p:spPr>
          <a:xfrm>
            <a:off x="685800" y="762000"/>
            <a:ext cx="7772400" cy="4572001"/>
          </a:xfrm>
        </p:spPr>
        <p:txBody>
          <a:bodyPr/>
          <a:lstStyle/>
          <a:p>
            <a:r>
              <a:rPr lang="en-US" b="1" dirty="0"/>
              <a:t>Plot Diagram:</a:t>
            </a:r>
            <a:r>
              <a:rPr lang="en-US" dirty="0"/>
              <a:t> Also known as Freytag’s Pyramid, the story diagram or plot diagram, was invented in 1864 by Gustav Freytag to visually represent the five plot parts and their relationship with one another. Modern stories may or may not tidily fit Freytag’s </a:t>
            </a:r>
            <a:r>
              <a:rPr lang="en-US" dirty="0" smtClean="0"/>
              <a:t>Pyramid</a:t>
            </a:r>
            <a:r>
              <a:rPr lang="en-US" dirty="0"/>
              <a:t>.</a:t>
            </a:r>
            <a:endParaRPr lang="en-CA" dirty="0"/>
          </a:p>
          <a:p>
            <a:r>
              <a:rPr lang="en-US" dirty="0"/>
              <a:t> </a:t>
            </a:r>
            <a:endParaRPr lang="en-CA" dirty="0"/>
          </a:p>
          <a:p>
            <a:endParaRPr lang="en-US" dirty="0"/>
          </a:p>
        </p:txBody>
      </p:sp>
    </p:spTree>
    <p:extLst>
      <p:ext uri="{BB962C8B-B14F-4D97-AF65-F5344CB8AC3E}">
        <p14:creationId xmlns:p14="http://schemas.microsoft.com/office/powerpoint/2010/main" val="741637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84784"/>
            <a:ext cx="7772400" cy="4968552"/>
          </a:xfrm>
        </p:spPr>
        <p:txBody>
          <a:bodyPr>
            <a:normAutofit/>
          </a:bodyPr>
          <a:lstStyle/>
          <a:p>
            <a:pPr lvl="0"/>
            <a:r>
              <a:rPr lang="en-US" b="1" dirty="0"/>
              <a:t>Protagonist:</a:t>
            </a:r>
            <a:r>
              <a:rPr lang="en-US" dirty="0"/>
              <a:t> The main character in the story. The protagonist is usually, but not always, a “good guy</a:t>
            </a:r>
            <a:r>
              <a:rPr lang="en-US" dirty="0" smtClean="0"/>
              <a:t>.”</a:t>
            </a:r>
            <a:endParaRPr lang="en-CA" dirty="0"/>
          </a:p>
          <a:p>
            <a:pPr marL="68580" indent="0">
              <a:buNone/>
            </a:pPr>
            <a:endParaRPr lang="en-CA" dirty="0"/>
          </a:p>
          <a:p>
            <a:pPr lvl="0"/>
            <a:r>
              <a:rPr lang="en-US" b="1" dirty="0"/>
              <a:t>Antagonist:</a:t>
            </a:r>
            <a:r>
              <a:rPr lang="en-US" dirty="0"/>
              <a:t> The force against the protagonist. The antagonist is usually another character, </a:t>
            </a:r>
            <a:r>
              <a:rPr lang="en-US" dirty="0" smtClean="0"/>
              <a:t>but not always. The </a:t>
            </a:r>
            <a:r>
              <a:rPr lang="en-US" dirty="0"/>
              <a:t>antagonist is usually described as “the bad guy”, although this is not always the case</a:t>
            </a:r>
            <a:r>
              <a:rPr lang="en-US" dirty="0" smtClean="0"/>
              <a:t>.</a:t>
            </a:r>
          </a:p>
          <a:p>
            <a:pPr lvl="0"/>
            <a:endParaRPr lang="en-CA" dirty="0"/>
          </a:p>
          <a:p>
            <a:pPr marL="0" indent="0">
              <a:buNone/>
            </a:pPr>
            <a:endParaRPr lang="en-US" dirty="0"/>
          </a:p>
        </p:txBody>
      </p:sp>
    </p:spTree>
    <p:extLst>
      <p:ext uri="{BB962C8B-B14F-4D97-AF65-F5344CB8AC3E}">
        <p14:creationId xmlns:p14="http://schemas.microsoft.com/office/powerpoint/2010/main" val="1619039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911824"/>
          </a:xfrm>
        </p:spPr>
        <p:txBody>
          <a:bodyPr>
            <a:normAutofit/>
          </a:bodyPr>
          <a:lstStyle/>
          <a:p>
            <a:pPr lvl="0"/>
            <a:r>
              <a:rPr lang="en-US" b="1" dirty="0"/>
              <a:t>Dynamic:</a:t>
            </a:r>
            <a:r>
              <a:rPr lang="en-US" dirty="0"/>
              <a:t> A dynamic character changes in some important way because of plot events. For example: a cruel old man might see the error of his ways and become generous and kind, or a gentle girl becomes vicious and angry because her parents divorce.</a:t>
            </a:r>
          </a:p>
          <a:p>
            <a:pPr lvl="0"/>
            <a:endParaRPr lang="en-CA" dirty="0"/>
          </a:p>
          <a:p>
            <a:r>
              <a:rPr lang="en-US" dirty="0"/>
              <a:t> </a:t>
            </a:r>
            <a:r>
              <a:rPr lang="en-US" b="1" dirty="0"/>
              <a:t>Static:</a:t>
            </a:r>
            <a:r>
              <a:rPr lang="en-US" dirty="0"/>
              <a:t> These characters are the opposite of dynamic characters. They don’t change through the course of a story. They have the same personality throughout.</a:t>
            </a:r>
            <a:endParaRPr lang="en-CA" dirty="0"/>
          </a:p>
          <a:p>
            <a:endParaRPr lang="en-CA" dirty="0"/>
          </a:p>
        </p:txBody>
      </p:sp>
    </p:spTree>
    <p:extLst>
      <p:ext uri="{BB962C8B-B14F-4D97-AF65-F5344CB8AC3E}">
        <p14:creationId xmlns:p14="http://schemas.microsoft.com/office/powerpoint/2010/main" val="526891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Flat Character:</a:t>
            </a:r>
            <a:r>
              <a:rPr lang="en-US" dirty="0"/>
              <a:t> This is a minor character with one or maybe two sides to the personality. These characters might not seem very realistic or life-like because so little is known about them.</a:t>
            </a:r>
            <a:endParaRPr lang="en-CA" dirty="0"/>
          </a:p>
          <a:p>
            <a:pPr marL="68580" indent="0">
              <a:buNone/>
            </a:pPr>
            <a:endParaRPr lang="en-CA" dirty="0"/>
          </a:p>
          <a:p>
            <a:pPr lvl="0"/>
            <a:r>
              <a:rPr lang="en-US" b="1" dirty="0"/>
              <a:t>Round:</a:t>
            </a:r>
            <a:r>
              <a:rPr lang="en-US" dirty="0"/>
              <a:t> These characters are believable and complex people with several sides to their personality. They are lifelike and behave like real people would, if real people were in those same situations.</a:t>
            </a:r>
            <a:endParaRPr lang="en-CA" dirty="0"/>
          </a:p>
          <a:p>
            <a:endParaRPr lang="en-CA" dirty="0"/>
          </a:p>
        </p:txBody>
      </p:sp>
    </p:spTree>
    <p:extLst>
      <p:ext uri="{BB962C8B-B14F-4D97-AF65-F5344CB8AC3E}">
        <p14:creationId xmlns:p14="http://schemas.microsoft.com/office/powerpoint/2010/main" val="245759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674" y="548680"/>
            <a:ext cx="8410575" cy="5547320"/>
          </a:xfrm>
        </p:spPr>
        <p:txBody>
          <a:bodyPr>
            <a:normAutofit fontScale="92500" lnSpcReduction="10000"/>
          </a:bodyPr>
          <a:lstStyle/>
          <a:p>
            <a:endParaRPr lang="en-US" b="1" dirty="0" smtClean="0"/>
          </a:p>
          <a:p>
            <a:r>
              <a:rPr lang="en-US" b="1" dirty="0" smtClean="0"/>
              <a:t>Methods </a:t>
            </a:r>
            <a:r>
              <a:rPr lang="en-US" b="1" dirty="0"/>
              <a:t>of </a:t>
            </a:r>
            <a:r>
              <a:rPr lang="en-US" b="1" dirty="0" smtClean="0"/>
              <a:t>Characterization (ways we learn about characters)</a:t>
            </a:r>
            <a:endParaRPr lang="en-CA" dirty="0"/>
          </a:p>
          <a:p>
            <a:endParaRPr lang="en-US" b="1" dirty="0" smtClean="0"/>
          </a:p>
          <a:p>
            <a:r>
              <a:rPr lang="en-US" b="1" dirty="0" smtClean="0"/>
              <a:t>1</a:t>
            </a:r>
            <a:r>
              <a:rPr lang="en-US" b="1" dirty="0"/>
              <a:t>. Direct Characterization:</a:t>
            </a:r>
            <a:r>
              <a:rPr lang="en-US" dirty="0"/>
              <a:t> The author </a:t>
            </a:r>
            <a:r>
              <a:rPr lang="en-US" dirty="0" smtClean="0"/>
              <a:t>directly tells you about the characteristics. </a:t>
            </a:r>
            <a:endParaRPr lang="en-CA" dirty="0"/>
          </a:p>
          <a:p>
            <a:pPr lvl="1"/>
            <a:r>
              <a:rPr lang="en-US" i="1" dirty="0"/>
              <a:t>“Dottie was the talker, the outgoing one – the extrovert. Jack was too shy around girls to say much at all.”</a:t>
            </a:r>
            <a:endParaRPr lang="en-CA" dirty="0"/>
          </a:p>
          <a:p>
            <a:endParaRPr lang="en-US" b="1" dirty="0" smtClean="0"/>
          </a:p>
          <a:p>
            <a:r>
              <a:rPr lang="en-US" b="1" dirty="0" smtClean="0"/>
              <a:t>2</a:t>
            </a:r>
            <a:r>
              <a:rPr lang="en-US" b="1" dirty="0"/>
              <a:t>. Indirect Characterization:</a:t>
            </a:r>
            <a:r>
              <a:rPr lang="en-US" dirty="0"/>
              <a:t> Revealing a character’s personality through</a:t>
            </a:r>
            <a:endParaRPr lang="en-CA" dirty="0"/>
          </a:p>
          <a:p>
            <a:pPr lvl="1"/>
            <a:r>
              <a:rPr lang="en-US" dirty="0"/>
              <a:t>the character’s thoughts, words, and actions;</a:t>
            </a:r>
            <a:endParaRPr lang="en-CA" dirty="0"/>
          </a:p>
          <a:p>
            <a:pPr lvl="1"/>
            <a:r>
              <a:rPr lang="en-US" dirty="0"/>
              <a:t>the comments of other characters;</a:t>
            </a:r>
            <a:endParaRPr lang="en-CA" dirty="0"/>
          </a:p>
          <a:p>
            <a:pPr lvl="1"/>
            <a:r>
              <a:rPr lang="en-US" dirty="0"/>
              <a:t>or the character’s physical appearance</a:t>
            </a:r>
            <a:r>
              <a:rPr lang="en-US" dirty="0" smtClean="0"/>
              <a:t>.</a:t>
            </a:r>
            <a:endParaRPr lang="en-CA" dirty="0"/>
          </a:p>
        </p:txBody>
      </p:sp>
    </p:spTree>
    <p:extLst>
      <p:ext uri="{BB962C8B-B14F-4D97-AF65-F5344CB8AC3E}">
        <p14:creationId xmlns:p14="http://schemas.microsoft.com/office/powerpoint/2010/main" val="3220911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840"/>
          </a:xfrm>
        </p:spPr>
        <p:txBody>
          <a:bodyPr>
            <a:normAutofit/>
          </a:bodyPr>
          <a:lstStyle/>
          <a:p>
            <a:r>
              <a:rPr lang="en-US" b="1" dirty="0"/>
              <a:t>C. Setting:</a:t>
            </a:r>
            <a:r>
              <a:rPr lang="en-US" dirty="0"/>
              <a:t> </a:t>
            </a:r>
            <a:endParaRPr lang="en-CA" dirty="0"/>
          </a:p>
          <a:p>
            <a:endParaRPr lang="en-CA" dirty="0"/>
          </a:p>
          <a:p>
            <a:pPr marL="68580" indent="0">
              <a:buNone/>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766198433"/>
              </p:ext>
            </p:extLst>
          </p:nvPr>
        </p:nvGraphicFramePr>
        <p:xfrm>
          <a:off x="899592" y="2348880"/>
          <a:ext cx="7416824" cy="2880320"/>
        </p:xfrm>
        <a:graphic>
          <a:graphicData uri="http://schemas.openxmlformats.org/drawingml/2006/table">
            <a:tbl>
              <a:tblPr firstRow="1" bandRow="1">
                <a:tableStyleId>{5C22544A-7EE6-4342-B048-85BDC9FD1C3A}</a:tableStyleId>
              </a:tblPr>
              <a:tblGrid>
                <a:gridCol w="3708412">
                  <a:extLst>
                    <a:ext uri="{9D8B030D-6E8A-4147-A177-3AD203B41FA5}">
                      <a16:colId xmlns:a16="http://schemas.microsoft.com/office/drawing/2014/main" val="20000"/>
                    </a:ext>
                  </a:extLst>
                </a:gridCol>
                <a:gridCol w="3708412">
                  <a:extLst>
                    <a:ext uri="{9D8B030D-6E8A-4147-A177-3AD203B41FA5}">
                      <a16:colId xmlns:a16="http://schemas.microsoft.com/office/drawing/2014/main" val="20001"/>
                    </a:ext>
                  </a:extLst>
                </a:gridCol>
              </a:tblGrid>
              <a:tr h="2880320">
                <a:tc>
                  <a:txBody>
                    <a:bodyPr/>
                    <a:lstStyle/>
                    <a:p>
                      <a:r>
                        <a:rPr lang="en-CA" dirty="0" smtClean="0"/>
                        <a:t>Emotional Setting</a:t>
                      </a:r>
                    </a:p>
                    <a:p>
                      <a:pPr marL="285750" indent="-285750">
                        <a:buFont typeface="Arial" panose="020B0604020202020204" pitchFamily="34" charset="0"/>
                        <a:buChar char="•"/>
                      </a:pPr>
                      <a:r>
                        <a:rPr lang="en-CA" dirty="0" smtClean="0"/>
                        <a:t>Mood/Atmosphere</a:t>
                      </a:r>
                      <a:r>
                        <a:rPr lang="en-CA" baseline="0" dirty="0" smtClean="0"/>
                        <a:t> of the story</a:t>
                      </a:r>
                      <a:endParaRPr lang="en-CA" dirty="0"/>
                    </a:p>
                  </a:txBody>
                  <a:tcPr/>
                </a:tc>
                <a:tc>
                  <a:txBody>
                    <a:bodyPr/>
                    <a:lstStyle/>
                    <a:p>
                      <a:r>
                        <a:rPr lang="en-CA" dirty="0" smtClean="0"/>
                        <a:t>Physical Setting</a:t>
                      </a:r>
                    </a:p>
                    <a:p>
                      <a:pPr marL="285750" indent="-285750">
                        <a:buFont typeface="Arial" panose="020B0604020202020204" pitchFamily="34" charset="0"/>
                        <a:buChar char="•"/>
                      </a:pPr>
                      <a:r>
                        <a:rPr lang="en-CA" dirty="0" smtClean="0"/>
                        <a:t>Time</a:t>
                      </a:r>
                    </a:p>
                    <a:p>
                      <a:pPr marL="285750" indent="-285750">
                        <a:buFont typeface="Arial" panose="020B0604020202020204" pitchFamily="34" charset="0"/>
                        <a:buChar char="•"/>
                      </a:pPr>
                      <a:r>
                        <a:rPr lang="en-CA" dirty="0" smtClean="0"/>
                        <a:t>Place</a:t>
                      </a:r>
                    </a:p>
                    <a:p>
                      <a:pPr marL="285750" indent="-285750">
                        <a:buFont typeface="Arial" panose="020B0604020202020204" pitchFamily="34" charset="0"/>
                        <a:buChar char="•"/>
                      </a:pPr>
                      <a:r>
                        <a:rPr lang="en-CA" dirty="0" smtClean="0"/>
                        <a:t>Year</a:t>
                      </a:r>
                    </a:p>
                    <a:p>
                      <a:pPr marL="285750" indent="-285750">
                        <a:buFont typeface="Arial" panose="020B0604020202020204" pitchFamily="34" charset="0"/>
                        <a:buChar char="•"/>
                      </a:pPr>
                      <a:r>
                        <a:rPr lang="en-CA" dirty="0" smtClean="0"/>
                        <a:t>Season</a:t>
                      </a:r>
                    </a:p>
                    <a:p>
                      <a:pPr marL="285750" indent="-285750">
                        <a:buFont typeface="Arial" panose="020B0604020202020204" pitchFamily="34" charset="0"/>
                        <a:buChar char="•"/>
                      </a:pPr>
                      <a:r>
                        <a:rPr lang="en-CA" dirty="0" smtClean="0"/>
                        <a:t>Weather,</a:t>
                      </a:r>
                      <a:r>
                        <a:rPr lang="en-CA" baseline="0" dirty="0" smtClean="0"/>
                        <a:t> Etc.</a:t>
                      </a:r>
                      <a:endParaRPr lang="en-CA"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54556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52735"/>
            <a:ext cx="7772400" cy="4281265"/>
          </a:xfrm>
        </p:spPr>
        <p:txBody>
          <a:bodyPr>
            <a:normAutofit/>
          </a:bodyPr>
          <a:lstStyle/>
          <a:p>
            <a:pPr lvl="0"/>
            <a:r>
              <a:rPr lang="en-US" b="1" dirty="0"/>
              <a:t>Theme:</a:t>
            </a:r>
            <a:r>
              <a:rPr lang="en-US" dirty="0"/>
              <a:t> The message of the story, stated in one or two complete sentences. When a person describes a story’s theme, the person is describing what can be learned about life and/or people from the story. </a:t>
            </a:r>
            <a:endParaRPr lang="en-CA" dirty="0"/>
          </a:p>
          <a:p>
            <a:pPr marL="68580" indent="0">
              <a:buNone/>
            </a:pPr>
            <a:endParaRPr lang="en-CA" dirty="0"/>
          </a:p>
          <a:p>
            <a:r>
              <a:rPr lang="en-US" dirty="0" smtClean="0"/>
              <a:t>Try not to confuse </a:t>
            </a:r>
            <a:r>
              <a:rPr lang="en-US" dirty="0"/>
              <a:t>theme with ‘the topic’, which is the subject a piece of writing is about. For example, the topic of Scooby Doo is solving mysteries, yet one theme of Scooby Doo is that good triumphs over evil.</a:t>
            </a:r>
            <a:endParaRPr lang="en-CA" dirty="0"/>
          </a:p>
          <a:p>
            <a:endParaRPr lang="en-US" dirty="0"/>
          </a:p>
        </p:txBody>
      </p:sp>
    </p:spTree>
    <p:extLst>
      <p:ext uri="{BB962C8B-B14F-4D97-AF65-F5344CB8AC3E}">
        <p14:creationId xmlns:p14="http://schemas.microsoft.com/office/powerpoint/2010/main" val="4053326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397875" cy="5556250"/>
          </a:xfrm>
        </p:spPr>
        <p:txBody>
          <a:bodyPr>
            <a:normAutofit fontScale="92500" lnSpcReduction="10000"/>
          </a:bodyPr>
          <a:lstStyle/>
          <a:p>
            <a:r>
              <a:rPr lang="en-US" b="1" dirty="0" smtClean="0"/>
              <a:t>Conflict</a:t>
            </a:r>
            <a:r>
              <a:rPr lang="en-US" b="1" dirty="0"/>
              <a:t>:</a:t>
            </a:r>
            <a:r>
              <a:rPr lang="en-US" dirty="0"/>
              <a:t> Conflict drives the plot </a:t>
            </a:r>
            <a:r>
              <a:rPr lang="en-US" dirty="0" smtClean="0"/>
              <a:t>forward and is either described as internal or external:</a:t>
            </a:r>
          </a:p>
          <a:p>
            <a:pPr marL="0" indent="0">
              <a:buNone/>
            </a:pPr>
            <a:endParaRPr lang="en-CA" dirty="0"/>
          </a:p>
          <a:p>
            <a:pPr lvl="1"/>
            <a:r>
              <a:rPr lang="en-US" b="1" dirty="0"/>
              <a:t>Internal Conflict:</a:t>
            </a:r>
            <a:r>
              <a:rPr lang="en-US" dirty="0"/>
              <a:t> When the conflict is </a:t>
            </a:r>
            <a:r>
              <a:rPr lang="en-US" dirty="0" smtClean="0"/>
              <a:t>an </a:t>
            </a:r>
            <a:r>
              <a:rPr lang="en-US" dirty="0"/>
              <a:t>internal </a:t>
            </a:r>
            <a:r>
              <a:rPr lang="en-US" dirty="0" smtClean="0"/>
              <a:t>struggle within a character. </a:t>
            </a:r>
            <a:r>
              <a:rPr lang="en-US" dirty="0"/>
              <a:t>Usually characters, like real people, have conflicting fears and goals that cause them to behave in certain ways. </a:t>
            </a:r>
            <a:endParaRPr lang="en-CA" dirty="0"/>
          </a:p>
          <a:p>
            <a:pPr lvl="2"/>
            <a:r>
              <a:rPr lang="en-US" b="1" dirty="0"/>
              <a:t>Person vs. Self</a:t>
            </a:r>
            <a:endParaRPr lang="en-CA" dirty="0"/>
          </a:p>
          <a:p>
            <a:pPr marL="68580" indent="0">
              <a:buNone/>
            </a:pPr>
            <a:endParaRPr lang="en-CA" dirty="0"/>
          </a:p>
          <a:p>
            <a:pPr lvl="1"/>
            <a:r>
              <a:rPr lang="en-US" b="1" dirty="0"/>
              <a:t>External Conflict:</a:t>
            </a:r>
            <a:r>
              <a:rPr lang="en-US" dirty="0"/>
              <a:t> When the conflict is outside a character in a short story/ novel. External conflict is best described as the adversities faced by the character during the plot.</a:t>
            </a:r>
            <a:endParaRPr lang="en-CA" dirty="0"/>
          </a:p>
          <a:p>
            <a:pPr lvl="2"/>
            <a:r>
              <a:rPr lang="en-US" b="1" dirty="0"/>
              <a:t>Person vs. Person</a:t>
            </a:r>
            <a:endParaRPr lang="en-CA" dirty="0"/>
          </a:p>
          <a:p>
            <a:pPr lvl="2"/>
            <a:r>
              <a:rPr lang="en-US" b="1" dirty="0"/>
              <a:t>Person vs. Environment</a:t>
            </a:r>
            <a:endParaRPr lang="en-CA" dirty="0"/>
          </a:p>
          <a:p>
            <a:pPr lvl="2"/>
            <a:r>
              <a:rPr lang="en-US" b="1" dirty="0"/>
              <a:t>Person vs. Society</a:t>
            </a:r>
            <a:endParaRPr lang="en-CA" dirty="0"/>
          </a:p>
          <a:p>
            <a:pPr lvl="2"/>
            <a:r>
              <a:rPr lang="en-US" b="1" dirty="0"/>
              <a:t>Person vs. </a:t>
            </a:r>
            <a:r>
              <a:rPr lang="en-US" b="1" dirty="0" smtClean="0"/>
              <a:t>the </a:t>
            </a:r>
            <a:r>
              <a:rPr lang="en-US" b="1" dirty="0"/>
              <a:t>S</a:t>
            </a:r>
            <a:r>
              <a:rPr lang="en-US" b="1" dirty="0" smtClean="0"/>
              <a:t>upernatural</a:t>
            </a:r>
            <a:endParaRPr lang="en-CA" dirty="0"/>
          </a:p>
          <a:p>
            <a:endParaRPr lang="en-US" dirty="0"/>
          </a:p>
        </p:txBody>
      </p:sp>
    </p:spTree>
    <p:extLst>
      <p:ext uri="{BB962C8B-B14F-4D97-AF65-F5344CB8AC3E}">
        <p14:creationId xmlns:p14="http://schemas.microsoft.com/office/powerpoint/2010/main" val="3246555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134672" cy="5832648"/>
          </a:xfrm>
        </p:spPr>
        <p:txBody>
          <a:bodyPr>
            <a:normAutofit/>
          </a:bodyPr>
          <a:lstStyle/>
          <a:p>
            <a:r>
              <a:rPr lang="en-US" b="1" dirty="0" smtClean="0"/>
              <a:t>Point </a:t>
            </a:r>
            <a:r>
              <a:rPr lang="en-US" b="1" dirty="0"/>
              <a:t>of View:</a:t>
            </a:r>
            <a:r>
              <a:rPr lang="en-US" dirty="0"/>
              <a:t> </a:t>
            </a:r>
            <a:r>
              <a:rPr lang="en-US" dirty="0" smtClean="0"/>
              <a:t>Who is telling the story and how is he/she telling it:</a:t>
            </a:r>
            <a:endParaRPr lang="en-CA" dirty="0"/>
          </a:p>
          <a:p>
            <a:pPr marL="68580" indent="0">
              <a:buNone/>
            </a:pPr>
            <a:endParaRPr lang="en-CA" dirty="0"/>
          </a:p>
          <a:p>
            <a:pPr lvl="1"/>
            <a:r>
              <a:rPr lang="en-US" b="1" dirty="0"/>
              <a:t>First Person:</a:t>
            </a:r>
            <a:r>
              <a:rPr lang="en-US" dirty="0"/>
              <a:t> “I” is the central character and tells his or her own story.</a:t>
            </a:r>
            <a:endParaRPr lang="en-CA" dirty="0"/>
          </a:p>
          <a:p>
            <a:pPr marL="68580" indent="0">
              <a:buNone/>
            </a:pPr>
            <a:endParaRPr lang="en-CA" dirty="0"/>
          </a:p>
          <a:p>
            <a:pPr lvl="1"/>
            <a:r>
              <a:rPr lang="en-US" b="1" dirty="0"/>
              <a:t>Third Person</a:t>
            </a:r>
            <a:r>
              <a:rPr lang="en-US" dirty="0"/>
              <a:t> </a:t>
            </a:r>
            <a:endParaRPr lang="en-CA" dirty="0"/>
          </a:p>
          <a:p>
            <a:pPr lvl="2"/>
            <a:r>
              <a:rPr lang="en-US" b="1" dirty="0"/>
              <a:t>Omniscient:</a:t>
            </a:r>
            <a:r>
              <a:rPr lang="en-US" dirty="0"/>
              <a:t> Characters are referred to as “he” and “she”, and the reader knows </a:t>
            </a:r>
            <a:r>
              <a:rPr lang="en-US" dirty="0" smtClean="0"/>
              <a:t>all characters’ thoughts/feelings </a:t>
            </a:r>
            <a:endParaRPr lang="en-CA" dirty="0"/>
          </a:p>
          <a:p>
            <a:pPr lvl="2"/>
            <a:r>
              <a:rPr lang="en-US" b="1" dirty="0"/>
              <a:t>Limited Omniscient:</a:t>
            </a:r>
            <a:r>
              <a:rPr lang="en-US" dirty="0"/>
              <a:t> Characters are referred to as “he” and “she”, and the reader knows </a:t>
            </a:r>
            <a:r>
              <a:rPr lang="en-US" u="sng" dirty="0" smtClean="0"/>
              <a:t>one</a:t>
            </a:r>
            <a:r>
              <a:rPr lang="en-US" dirty="0" smtClean="0"/>
              <a:t> character’s thoughts/feelings</a:t>
            </a:r>
            <a:endParaRPr lang="en-CA" u="sng" dirty="0"/>
          </a:p>
          <a:p>
            <a:pPr lvl="2"/>
            <a:r>
              <a:rPr lang="en-US" b="1" dirty="0"/>
              <a:t>Objective: </a:t>
            </a:r>
            <a:r>
              <a:rPr lang="en-US" dirty="0"/>
              <a:t>The story is about “he” or “she”, and the author records action objectively, as a movie camera would. The reader does not see any of the character’s thoughts (doesn’t get inside their heads).</a:t>
            </a:r>
            <a:endParaRPr lang="en-CA" dirty="0"/>
          </a:p>
          <a:p>
            <a:endParaRPr lang="en-US" dirty="0"/>
          </a:p>
        </p:txBody>
      </p:sp>
    </p:spTree>
    <p:extLst>
      <p:ext uri="{BB962C8B-B14F-4D97-AF65-F5344CB8AC3E}">
        <p14:creationId xmlns:p14="http://schemas.microsoft.com/office/powerpoint/2010/main" val="43969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68760"/>
            <a:ext cx="7772400" cy="4065241"/>
          </a:xfrm>
        </p:spPr>
        <p:txBody>
          <a:bodyPr>
            <a:normAutofit/>
          </a:bodyPr>
          <a:lstStyle/>
          <a:p>
            <a:r>
              <a:rPr lang="en-US" b="1" dirty="0"/>
              <a:t>Short Story:</a:t>
            </a:r>
            <a:r>
              <a:rPr lang="en-US" dirty="0"/>
              <a:t> A fictional tale of a length that is too short to publish in a single volume like a </a:t>
            </a:r>
            <a:r>
              <a:rPr lang="en-US" dirty="0" smtClean="0"/>
              <a:t>novel. </a:t>
            </a:r>
            <a:r>
              <a:rPr lang="en-US" dirty="0"/>
              <a:t>Usually, short stories concentrate on a single event with only one or two </a:t>
            </a:r>
            <a:r>
              <a:rPr lang="en-US" dirty="0" smtClean="0"/>
              <a:t>characters</a:t>
            </a:r>
            <a:r>
              <a:rPr lang="en-US" dirty="0"/>
              <a:t> </a:t>
            </a:r>
            <a:r>
              <a:rPr lang="en-US" dirty="0" smtClean="0"/>
              <a:t>and can be read in a single sitting.</a:t>
            </a:r>
            <a:endParaRPr lang="en-CA" dirty="0"/>
          </a:p>
          <a:p>
            <a:endParaRPr lang="en-US" dirty="0"/>
          </a:p>
          <a:p>
            <a:endParaRPr lang="en-US" dirty="0"/>
          </a:p>
        </p:txBody>
      </p:sp>
    </p:spTree>
    <p:extLst>
      <p:ext uri="{BB962C8B-B14F-4D97-AF65-F5344CB8AC3E}">
        <p14:creationId xmlns:p14="http://schemas.microsoft.com/office/powerpoint/2010/main" val="2516071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19124"/>
            <a:ext cx="7772400" cy="5635625"/>
          </a:xfrm>
        </p:spPr>
        <p:txBody>
          <a:bodyPr>
            <a:normAutofit/>
          </a:bodyPr>
          <a:lstStyle/>
          <a:p>
            <a:pPr marL="68580" indent="0">
              <a:buNone/>
            </a:pPr>
            <a:endParaRPr lang="en-CA" dirty="0"/>
          </a:p>
          <a:p>
            <a:r>
              <a:rPr lang="en-US" b="1" dirty="0" smtClean="0"/>
              <a:t>Flashback</a:t>
            </a:r>
            <a:r>
              <a:rPr lang="en-US" b="1" dirty="0"/>
              <a:t>:</a:t>
            </a:r>
            <a:r>
              <a:rPr lang="en-US" dirty="0"/>
              <a:t> When a character thinks back </a:t>
            </a:r>
            <a:r>
              <a:rPr lang="en-US" dirty="0" smtClean="0"/>
              <a:t>to/describes </a:t>
            </a:r>
            <a:r>
              <a:rPr lang="en-US" dirty="0"/>
              <a:t>an event that occurred before the story began. </a:t>
            </a:r>
            <a:endParaRPr lang="en-US" dirty="0" smtClean="0"/>
          </a:p>
          <a:p>
            <a:endParaRPr lang="en-CA" dirty="0"/>
          </a:p>
          <a:p>
            <a:r>
              <a:rPr lang="en-US" b="1" dirty="0" smtClean="0"/>
              <a:t>Foreshadowing</a:t>
            </a:r>
            <a:r>
              <a:rPr lang="en-US" b="1" dirty="0"/>
              <a:t>:</a:t>
            </a:r>
            <a:r>
              <a:rPr lang="en-US" dirty="0"/>
              <a:t> A hint of events to </a:t>
            </a:r>
            <a:r>
              <a:rPr lang="en-US" dirty="0" smtClean="0"/>
              <a:t>come</a:t>
            </a:r>
            <a:r>
              <a:rPr lang="en-US" dirty="0"/>
              <a:t> </a:t>
            </a:r>
            <a:r>
              <a:rPr lang="en-US" dirty="0" smtClean="0"/>
              <a:t>in the short story.</a:t>
            </a:r>
          </a:p>
          <a:p>
            <a:endParaRPr lang="en-US" dirty="0"/>
          </a:p>
          <a:p>
            <a:endParaRPr lang="en-US" dirty="0" smtClean="0"/>
          </a:p>
          <a:p>
            <a:endParaRPr lang="en-US" dirty="0"/>
          </a:p>
          <a:p>
            <a:endParaRPr lang="en-US" dirty="0" smtClean="0"/>
          </a:p>
          <a:p>
            <a:pPr marL="0" indent="0">
              <a:buNone/>
            </a:pPr>
            <a:endParaRPr lang="en-CA" dirty="0"/>
          </a:p>
          <a:p>
            <a:endParaRPr lang="en-US" dirty="0"/>
          </a:p>
        </p:txBody>
      </p:sp>
    </p:spTree>
    <p:extLst>
      <p:ext uri="{BB962C8B-B14F-4D97-AF65-F5344CB8AC3E}">
        <p14:creationId xmlns:p14="http://schemas.microsoft.com/office/powerpoint/2010/main" val="11362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983832"/>
          </a:xfrm>
        </p:spPr>
        <p:txBody>
          <a:bodyPr/>
          <a:lstStyle/>
          <a:p>
            <a:r>
              <a:rPr lang="en-US" b="1" dirty="0"/>
              <a:t>Suspense:</a:t>
            </a:r>
            <a:r>
              <a:rPr lang="en-US" dirty="0"/>
              <a:t> Anxiety or apprehension resulting from an uncertain, undecided, or mysterious situation. Suspense is when the writer creates anticipation of an approaching climax in the reader.</a:t>
            </a:r>
          </a:p>
          <a:p>
            <a:endParaRPr lang="en-US" dirty="0"/>
          </a:p>
          <a:p>
            <a:r>
              <a:rPr lang="en-US" b="1" dirty="0"/>
              <a:t>Dilemma:</a:t>
            </a:r>
            <a:r>
              <a:rPr lang="en-US" dirty="0"/>
              <a:t> A dilemma is a difficult decision where neither of the two choices</a:t>
            </a:r>
            <a:r>
              <a:rPr lang="en-CA" dirty="0"/>
              <a:t> is ideal</a:t>
            </a:r>
            <a:r>
              <a:rPr lang="en-CA" dirty="0" smtClean="0"/>
              <a:t>.</a:t>
            </a:r>
          </a:p>
          <a:p>
            <a:endParaRPr lang="en-CA" dirty="0"/>
          </a:p>
          <a:p>
            <a:r>
              <a:rPr lang="en-US" dirty="0"/>
              <a:t>(Skip ahead one term) – </a:t>
            </a:r>
            <a:r>
              <a:rPr lang="en-US" b="1" dirty="0"/>
              <a:t>Symbol</a:t>
            </a:r>
            <a:r>
              <a:rPr lang="en-US" dirty="0"/>
              <a:t>: something that represents, or stands for something else.</a:t>
            </a:r>
          </a:p>
          <a:p>
            <a:endParaRPr lang="en-CA" dirty="0"/>
          </a:p>
          <a:p>
            <a:endParaRPr lang="en-CA" dirty="0"/>
          </a:p>
        </p:txBody>
      </p:sp>
    </p:spTree>
    <p:extLst>
      <p:ext uri="{BB962C8B-B14F-4D97-AF65-F5344CB8AC3E}">
        <p14:creationId xmlns:p14="http://schemas.microsoft.com/office/powerpoint/2010/main" val="3865316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Irony – </a:t>
            </a:r>
            <a:r>
              <a:rPr lang="en-CA" sz="2700" dirty="0" smtClean="0"/>
              <a:t>opposite of what is expected/meant</a:t>
            </a:r>
            <a:endParaRPr lang="en-CA" sz="2700" dirty="0"/>
          </a:p>
        </p:txBody>
      </p:sp>
      <p:sp>
        <p:nvSpPr>
          <p:cNvPr id="3" name="Content Placeholder 2"/>
          <p:cNvSpPr>
            <a:spLocks noGrp="1"/>
          </p:cNvSpPr>
          <p:nvPr>
            <p:ph idx="1"/>
          </p:nvPr>
        </p:nvSpPr>
        <p:spPr/>
        <p:txBody>
          <a:bodyPr>
            <a:normAutofit/>
          </a:bodyPr>
          <a:lstStyle/>
          <a:p>
            <a:r>
              <a:rPr lang="en-CA" dirty="0" smtClean="0"/>
              <a:t>Situational Irony – a situation that is opposite of what one might expect.</a:t>
            </a:r>
          </a:p>
          <a:p>
            <a:endParaRPr lang="en-CA" dirty="0"/>
          </a:p>
          <a:p>
            <a:r>
              <a:rPr lang="en-CA" dirty="0" smtClean="0"/>
              <a:t>Verbal Irony – when someone says something but the opposite is true/they mean the opposite.</a:t>
            </a:r>
          </a:p>
          <a:p>
            <a:endParaRPr lang="en-CA" dirty="0"/>
          </a:p>
          <a:p>
            <a:r>
              <a:rPr lang="en-CA" dirty="0" smtClean="0"/>
              <a:t>Dramatic Irony – when the reader/audience knows something that a character does not. </a:t>
            </a:r>
            <a:endParaRPr lang="en-CA" dirty="0"/>
          </a:p>
        </p:txBody>
      </p:sp>
    </p:spTree>
    <p:extLst>
      <p:ext uri="{BB962C8B-B14F-4D97-AF65-F5344CB8AC3E}">
        <p14:creationId xmlns:p14="http://schemas.microsoft.com/office/powerpoint/2010/main" val="10802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Alliteration</a:t>
            </a:r>
            <a:endParaRPr lang="en-CA" dirty="0"/>
          </a:p>
        </p:txBody>
      </p:sp>
      <p:sp>
        <p:nvSpPr>
          <p:cNvPr id="3" name="Content Placeholder 2"/>
          <p:cNvSpPr>
            <a:spLocks noGrp="1"/>
          </p:cNvSpPr>
          <p:nvPr>
            <p:ph idx="1"/>
          </p:nvPr>
        </p:nvSpPr>
        <p:spPr/>
        <p:txBody>
          <a:bodyPr/>
          <a:lstStyle/>
          <a:p>
            <a:r>
              <a:rPr lang="en-US" dirty="0"/>
              <a:t>The repetition of </a:t>
            </a:r>
            <a:r>
              <a:rPr lang="en-US" b="1" dirty="0"/>
              <a:t>consonant </a:t>
            </a:r>
            <a:r>
              <a:rPr lang="en-US" b="1" u="sng" dirty="0"/>
              <a:t>sounds</a:t>
            </a:r>
            <a:r>
              <a:rPr lang="en-US" dirty="0"/>
              <a:t> at the </a:t>
            </a:r>
            <a:r>
              <a:rPr lang="en-US" b="1" dirty="0"/>
              <a:t>beginning </a:t>
            </a:r>
            <a:r>
              <a:rPr lang="en-US" dirty="0"/>
              <a:t>of words (two or more words that are close to each other).</a:t>
            </a:r>
          </a:p>
          <a:p>
            <a:endParaRPr lang="en-US" dirty="0"/>
          </a:p>
          <a:p>
            <a:r>
              <a:rPr lang="en-US" dirty="0"/>
              <a:t>Example: life’s </a:t>
            </a:r>
            <a:r>
              <a:rPr lang="en-US" b="1" dirty="0"/>
              <a:t>f</a:t>
            </a:r>
            <a:r>
              <a:rPr lang="en-US" dirty="0"/>
              <a:t>itful </a:t>
            </a:r>
            <a:r>
              <a:rPr lang="en-US" b="1" dirty="0"/>
              <a:t>f</a:t>
            </a:r>
            <a:r>
              <a:rPr lang="en-US" dirty="0"/>
              <a:t>ever</a:t>
            </a:r>
          </a:p>
          <a:p>
            <a:r>
              <a:rPr lang="en-US" dirty="0"/>
              <a:t>Example: the </a:t>
            </a:r>
            <a:r>
              <a:rPr lang="en-US" b="1" dirty="0"/>
              <a:t>k</a:t>
            </a:r>
            <a:r>
              <a:rPr lang="en-US" dirty="0"/>
              <a:t>ite </a:t>
            </a:r>
            <a:r>
              <a:rPr lang="en-US" b="1" dirty="0"/>
              <a:t>c</a:t>
            </a:r>
            <a:r>
              <a:rPr lang="en-US" dirty="0"/>
              <a:t>rashed into the </a:t>
            </a:r>
            <a:r>
              <a:rPr lang="en-US" b="1" dirty="0"/>
              <a:t>c</a:t>
            </a:r>
            <a:r>
              <a:rPr lang="en-US" dirty="0"/>
              <a:t>ar</a:t>
            </a:r>
          </a:p>
          <a:p>
            <a:pPr marL="0" indent="0">
              <a:buNone/>
            </a:pPr>
            <a:endParaRPr lang="en-CA" dirty="0"/>
          </a:p>
        </p:txBody>
      </p:sp>
    </p:spTree>
    <p:extLst>
      <p:ext uri="{BB962C8B-B14F-4D97-AF65-F5344CB8AC3E}">
        <p14:creationId xmlns:p14="http://schemas.microsoft.com/office/powerpoint/2010/main" val="2020947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Allusion</a:t>
            </a:r>
            <a:endParaRPr lang="en-CA" dirty="0"/>
          </a:p>
        </p:txBody>
      </p:sp>
      <p:sp>
        <p:nvSpPr>
          <p:cNvPr id="3" name="Content Placeholder 2"/>
          <p:cNvSpPr>
            <a:spLocks noGrp="1"/>
          </p:cNvSpPr>
          <p:nvPr>
            <p:ph idx="1"/>
          </p:nvPr>
        </p:nvSpPr>
        <p:spPr/>
        <p:txBody>
          <a:bodyPr/>
          <a:lstStyle/>
          <a:p>
            <a:r>
              <a:rPr lang="en-US" dirty="0"/>
              <a:t>An indirect reference to something.</a:t>
            </a:r>
          </a:p>
          <a:p>
            <a:endParaRPr lang="en-US" dirty="0"/>
          </a:p>
          <a:p>
            <a:r>
              <a:rPr lang="en-US" dirty="0"/>
              <a:t>Example: She had found her </a:t>
            </a:r>
            <a:r>
              <a:rPr lang="en-US" i="1" dirty="0"/>
              <a:t>Romeo</a:t>
            </a:r>
            <a:r>
              <a:rPr lang="en-US" dirty="0"/>
              <a:t>.</a:t>
            </a:r>
          </a:p>
          <a:p>
            <a:r>
              <a:rPr lang="en-US" dirty="0"/>
              <a:t>Example: He was hit by </a:t>
            </a:r>
            <a:r>
              <a:rPr lang="en-US" i="1" dirty="0"/>
              <a:t>Cupid’s</a:t>
            </a:r>
            <a:r>
              <a:rPr lang="en-US" dirty="0"/>
              <a:t> arrow.</a:t>
            </a:r>
          </a:p>
          <a:p>
            <a:endParaRPr lang="en-CA" dirty="0"/>
          </a:p>
        </p:txBody>
      </p:sp>
    </p:spTree>
    <p:extLst>
      <p:ext uri="{BB962C8B-B14F-4D97-AF65-F5344CB8AC3E}">
        <p14:creationId xmlns:p14="http://schemas.microsoft.com/office/powerpoint/2010/main" val="3845538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Ballad</a:t>
            </a:r>
            <a:endParaRPr lang="en-CA" dirty="0"/>
          </a:p>
        </p:txBody>
      </p:sp>
      <p:sp>
        <p:nvSpPr>
          <p:cNvPr id="3" name="Content Placeholder 2"/>
          <p:cNvSpPr>
            <a:spLocks noGrp="1"/>
          </p:cNvSpPr>
          <p:nvPr>
            <p:ph idx="1"/>
          </p:nvPr>
        </p:nvSpPr>
        <p:spPr/>
        <p:txBody>
          <a:bodyPr/>
          <a:lstStyle/>
          <a:p>
            <a:r>
              <a:rPr lang="en-US" dirty="0"/>
              <a:t>Narrative poem (tells a story)</a:t>
            </a:r>
          </a:p>
          <a:p>
            <a:r>
              <a:rPr lang="en-US" dirty="0"/>
              <a:t>Usually song-like </a:t>
            </a:r>
          </a:p>
          <a:p>
            <a:r>
              <a:rPr lang="en-US" dirty="0"/>
              <a:t>Usually short stanzas with rhyme scheme (quatrains)</a:t>
            </a:r>
          </a:p>
          <a:p>
            <a:pPr marL="0" indent="0">
              <a:buNone/>
            </a:pPr>
            <a:endParaRPr lang="en-CA" dirty="0"/>
          </a:p>
        </p:txBody>
      </p:sp>
    </p:spTree>
    <p:extLst>
      <p:ext uri="{BB962C8B-B14F-4D97-AF65-F5344CB8AC3E}">
        <p14:creationId xmlns:p14="http://schemas.microsoft.com/office/powerpoint/2010/main" val="344161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Blank Verse</a:t>
            </a:r>
            <a:endParaRPr lang="en-CA" dirty="0"/>
          </a:p>
        </p:txBody>
      </p:sp>
      <p:sp>
        <p:nvSpPr>
          <p:cNvPr id="3" name="Content Placeholder 2"/>
          <p:cNvSpPr>
            <a:spLocks noGrp="1"/>
          </p:cNvSpPr>
          <p:nvPr>
            <p:ph idx="1"/>
          </p:nvPr>
        </p:nvSpPr>
        <p:spPr/>
        <p:txBody>
          <a:bodyPr/>
          <a:lstStyle/>
          <a:p>
            <a:r>
              <a:rPr lang="en-US" dirty="0"/>
              <a:t>Poetry with meter but no rhyme. Usually this is seen as </a:t>
            </a:r>
            <a:r>
              <a:rPr lang="en-US" i="1" dirty="0"/>
              <a:t>iambic </a:t>
            </a:r>
            <a:r>
              <a:rPr lang="en-US" i="1" dirty="0" err="1"/>
              <a:t>pentametre</a:t>
            </a:r>
            <a:r>
              <a:rPr lang="en-US" dirty="0"/>
              <a:t> (a line with ten syllables in pairs of five – this is common in Shakespearean verse).</a:t>
            </a:r>
          </a:p>
          <a:p>
            <a:endParaRPr lang="en-US" dirty="0"/>
          </a:p>
          <a:p>
            <a:r>
              <a:rPr lang="en-US" dirty="0"/>
              <a:t>Example: </a:t>
            </a:r>
          </a:p>
          <a:p>
            <a:pPr marL="640080" lvl="2" indent="0">
              <a:buNone/>
            </a:pPr>
            <a:r>
              <a:rPr lang="en-US" dirty="0"/>
              <a:t>Shall I compare the to a summer’s day?</a:t>
            </a:r>
          </a:p>
          <a:p>
            <a:pPr marL="640080" lvl="2" indent="0">
              <a:buNone/>
            </a:pPr>
            <a:r>
              <a:rPr lang="en-US" dirty="0"/>
              <a:t>Thou art so lovely and so temperate</a:t>
            </a:r>
            <a:r>
              <a:rPr lang="en-US" dirty="0" smtClean="0"/>
              <a:t>.</a:t>
            </a:r>
            <a:endParaRPr lang="en-US" dirty="0"/>
          </a:p>
        </p:txBody>
      </p:sp>
    </p:spTree>
    <p:extLst>
      <p:ext uri="{BB962C8B-B14F-4D97-AF65-F5344CB8AC3E}">
        <p14:creationId xmlns:p14="http://schemas.microsoft.com/office/powerpoint/2010/main" val="3555918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Connotation</a:t>
            </a:r>
            <a:endParaRPr lang="en-CA" dirty="0"/>
          </a:p>
        </p:txBody>
      </p:sp>
      <p:sp>
        <p:nvSpPr>
          <p:cNvPr id="3" name="Content Placeholder 2"/>
          <p:cNvSpPr>
            <a:spLocks noGrp="1"/>
          </p:cNvSpPr>
          <p:nvPr>
            <p:ph idx="1"/>
          </p:nvPr>
        </p:nvSpPr>
        <p:spPr>
          <a:xfrm>
            <a:off x="457200" y="1935480"/>
            <a:ext cx="8229600" cy="1997576"/>
          </a:xfrm>
        </p:spPr>
        <p:txBody>
          <a:bodyPr>
            <a:normAutofit fontScale="92500" lnSpcReduction="10000"/>
          </a:bodyPr>
          <a:lstStyle/>
          <a:p>
            <a:r>
              <a:rPr lang="en-US" dirty="0"/>
              <a:t>Things that come to mind, or are commonly associated with, a particular idea or word.</a:t>
            </a:r>
          </a:p>
          <a:p>
            <a:endParaRPr lang="en-US" dirty="0"/>
          </a:p>
          <a:p>
            <a:r>
              <a:rPr lang="en-US" dirty="0"/>
              <a:t>Example: The word “home” often implies safety, warmth, family, etc</a:t>
            </a:r>
            <a:r>
              <a:rPr lang="en-US" dirty="0" smtClean="0"/>
              <a:t>.</a:t>
            </a:r>
            <a:endParaRPr lang="en-US" dirty="0"/>
          </a:p>
        </p:txBody>
      </p:sp>
      <p:sp>
        <p:nvSpPr>
          <p:cNvPr id="4" name="Title 1"/>
          <p:cNvSpPr txBox="1">
            <a:spLocks/>
          </p:cNvSpPr>
          <p:nvPr/>
        </p:nvSpPr>
        <p:spPr>
          <a:xfrm>
            <a:off x="395536" y="3356992"/>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CA" dirty="0" smtClean="0"/>
              <a:t>Denotation</a:t>
            </a:r>
            <a:endParaRPr lang="en-CA" dirty="0"/>
          </a:p>
        </p:txBody>
      </p:sp>
      <p:sp>
        <p:nvSpPr>
          <p:cNvPr id="5" name="Content Placeholder 2"/>
          <p:cNvSpPr txBox="1">
            <a:spLocks/>
          </p:cNvSpPr>
          <p:nvPr/>
        </p:nvSpPr>
        <p:spPr>
          <a:xfrm>
            <a:off x="467544" y="4499992"/>
            <a:ext cx="8229600" cy="1997576"/>
          </a:xfrm>
          <a:prstGeom prst="rect">
            <a:avLst/>
          </a:prstGeom>
        </p:spPr>
        <p:txBody>
          <a:bodyPr vert="horz">
            <a:normAutofit fontScale="9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a:t>The literal, dictionary definition of a word.</a:t>
            </a:r>
          </a:p>
          <a:p>
            <a:endParaRPr lang="en-US" dirty="0"/>
          </a:p>
          <a:p>
            <a:r>
              <a:rPr lang="en-US" dirty="0"/>
              <a:t>We learned that “home” has the connotation of warmth, safety, and family; however, home also has the denotation of the place where one lives (this is the dictionary definition of “home”).</a:t>
            </a:r>
          </a:p>
        </p:txBody>
      </p:sp>
    </p:spTree>
    <p:extLst>
      <p:ext uri="{BB962C8B-B14F-4D97-AF65-F5344CB8AC3E}">
        <p14:creationId xmlns:p14="http://schemas.microsoft.com/office/powerpoint/2010/main" val="3283588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Free Verse</a:t>
            </a:r>
            <a:endParaRPr lang="en-CA" dirty="0"/>
          </a:p>
        </p:txBody>
      </p:sp>
      <p:sp>
        <p:nvSpPr>
          <p:cNvPr id="3" name="Content Placeholder 2"/>
          <p:cNvSpPr>
            <a:spLocks noGrp="1"/>
          </p:cNvSpPr>
          <p:nvPr>
            <p:ph idx="1"/>
          </p:nvPr>
        </p:nvSpPr>
        <p:spPr/>
        <p:txBody>
          <a:bodyPr/>
          <a:lstStyle/>
          <a:p>
            <a:r>
              <a:rPr lang="en-CA" dirty="0" smtClean="0"/>
              <a:t>Poetry that does not have rhyme or regular metre.</a:t>
            </a:r>
            <a:endParaRPr lang="en-CA" dirty="0"/>
          </a:p>
        </p:txBody>
      </p:sp>
    </p:spTree>
    <p:extLst>
      <p:ext uri="{BB962C8B-B14F-4D97-AF65-F5344CB8AC3E}">
        <p14:creationId xmlns:p14="http://schemas.microsoft.com/office/powerpoint/2010/main" val="3416248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Hyperbole </a:t>
            </a:r>
            <a:r>
              <a:rPr lang="en-US" sz="5400" dirty="0"/>
              <a:t>(Hi-per-bully)</a:t>
            </a:r>
            <a:endParaRPr lang="en-CA" dirty="0"/>
          </a:p>
        </p:txBody>
      </p:sp>
      <p:sp>
        <p:nvSpPr>
          <p:cNvPr id="3" name="Content Placeholder 2"/>
          <p:cNvSpPr>
            <a:spLocks noGrp="1"/>
          </p:cNvSpPr>
          <p:nvPr>
            <p:ph idx="1"/>
          </p:nvPr>
        </p:nvSpPr>
        <p:spPr/>
        <p:txBody>
          <a:bodyPr/>
          <a:lstStyle/>
          <a:p>
            <a:r>
              <a:rPr lang="en-US" dirty="0"/>
              <a:t>An extreme exaggeration meant for emphasis or </a:t>
            </a:r>
            <a:r>
              <a:rPr lang="en-US" dirty="0" err="1"/>
              <a:t>humour</a:t>
            </a:r>
            <a:r>
              <a:rPr lang="en-US" dirty="0"/>
              <a:t>.</a:t>
            </a:r>
          </a:p>
          <a:p>
            <a:endParaRPr lang="en-US" dirty="0"/>
          </a:p>
          <a:p>
            <a:r>
              <a:rPr lang="en-US" dirty="0"/>
              <a:t>Example: I’ve done this a million times.</a:t>
            </a:r>
          </a:p>
          <a:p>
            <a:r>
              <a:rPr lang="en-US" dirty="0"/>
              <a:t>Example: He was hungry enough to eat a horse.</a:t>
            </a:r>
          </a:p>
          <a:p>
            <a:r>
              <a:rPr lang="en-US" dirty="0"/>
              <a:t>Example: I feel like I could move mountains.</a:t>
            </a:r>
          </a:p>
          <a:p>
            <a:pPr marL="0" indent="0">
              <a:buNone/>
            </a:pPr>
            <a:endParaRPr lang="en-CA" dirty="0"/>
          </a:p>
        </p:txBody>
      </p:sp>
    </p:spTree>
    <p:extLst>
      <p:ext uri="{BB962C8B-B14F-4D97-AF65-F5344CB8AC3E}">
        <p14:creationId xmlns:p14="http://schemas.microsoft.com/office/powerpoint/2010/main" val="3133671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lstStyle/>
          <a:p>
            <a:pPr marL="68580" indent="0">
              <a:buNone/>
            </a:pPr>
            <a:endParaRPr lang="en-CA" dirty="0"/>
          </a:p>
          <a:p>
            <a:r>
              <a:rPr lang="en-US" dirty="0"/>
              <a:t>The short story has three main elements: </a:t>
            </a:r>
            <a:r>
              <a:rPr lang="en-US" b="1" dirty="0"/>
              <a:t>plot</a:t>
            </a:r>
            <a:r>
              <a:rPr lang="en-US" dirty="0"/>
              <a:t>, </a:t>
            </a:r>
            <a:r>
              <a:rPr lang="en-US" b="1" dirty="0"/>
              <a:t>characters</a:t>
            </a:r>
            <a:r>
              <a:rPr lang="en-US" dirty="0"/>
              <a:t>, and </a:t>
            </a:r>
            <a:r>
              <a:rPr lang="en-US" b="1" dirty="0"/>
              <a:t>setting</a:t>
            </a:r>
            <a:r>
              <a:rPr lang="en-US" dirty="0"/>
              <a:t>. In addition, short stories also contain other devices/features including: </a:t>
            </a:r>
            <a:r>
              <a:rPr lang="en-US" b="1" dirty="0"/>
              <a:t>theme</a:t>
            </a:r>
            <a:r>
              <a:rPr lang="en-US" dirty="0"/>
              <a:t>, </a:t>
            </a:r>
            <a:r>
              <a:rPr lang="en-US" b="1" dirty="0"/>
              <a:t>conflict</a:t>
            </a:r>
            <a:r>
              <a:rPr lang="en-US" dirty="0"/>
              <a:t>, </a:t>
            </a:r>
            <a:r>
              <a:rPr lang="en-US" b="1" dirty="0"/>
              <a:t>point of view, suspense, foreshadowing, and flashback</a:t>
            </a:r>
            <a:r>
              <a:rPr lang="en-US" dirty="0"/>
              <a:t>. </a:t>
            </a:r>
            <a:endParaRPr lang="en-CA" dirty="0"/>
          </a:p>
          <a:p>
            <a:pPr marL="0" indent="0">
              <a:buNone/>
            </a:pPr>
            <a:endParaRPr lang="en-CA" dirty="0"/>
          </a:p>
        </p:txBody>
      </p:sp>
    </p:spTree>
    <p:extLst>
      <p:ext uri="{BB962C8B-B14F-4D97-AF65-F5344CB8AC3E}">
        <p14:creationId xmlns:p14="http://schemas.microsoft.com/office/powerpoint/2010/main" val="3557200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Imagery</a:t>
            </a:r>
            <a:endParaRPr lang="en-CA" dirty="0"/>
          </a:p>
        </p:txBody>
      </p:sp>
      <p:sp>
        <p:nvSpPr>
          <p:cNvPr id="3" name="Content Placeholder 2"/>
          <p:cNvSpPr>
            <a:spLocks noGrp="1"/>
          </p:cNvSpPr>
          <p:nvPr>
            <p:ph idx="1"/>
          </p:nvPr>
        </p:nvSpPr>
        <p:spPr/>
        <p:txBody>
          <a:bodyPr/>
          <a:lstStyle/>
          <a:p>
            <a:r>
              <a:rPr lang="en-US" dirty="0"/>
              <a:t>Descriptive language that plays on the five senses: sight, touch, taste, smell, and </a:t>
            </a:r>
            <a:r>
              <a:rPr lang="en-US" dirty="0" smtClean="0"/>
              <a:t>sound</a:t>
            </a:r>
            <a:endParaRPr lang="en-US" dirty="0"/>
          </a:p>
        </p:txBody>
      </p:sp>
    </p:spTree>
    <p:extLst>
      <p:ext uri="{BB962C8B-B14F-4D97-AF65-F5344CB8AC3E}">
        <p14:creationId xmlns:p14="http://schemas.microsoft.com/office/powerpoint/2010/main" val="384405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Lyric Poem</a:t>
            </a:r>
            <a:endParaRPr lang="en-CA" dirty="0"/>
          </a:p>
        </p:txBody>
      </p:sp>
      <p:sp>
        <p:nvSpPr>
          <p:cNvPr id="3" name="Content Placeholder 2"/>
          <p:cNvSpPr>
            <a:spLocks noGrp="1"/>
          </p:cNvSpPr>
          <p:nvPr>
            <p:ph idx="1"/>
          </p:nvPr>
        </p:nvSpPr>
        <p:spPr/>
        <p:txBody>
          <a:bodyPr/>
          <a:lstStyle/>
          <a:p>
            <a:r>
              <a:rPr lang="en-US" dirty="0"/>
              <a:t>A poem that expresses emotions of the speaker</a:t>
            </a:r>
            <a:r>
              <a:rPr lang="en-US" dirty="0" smtClean="0"/>
              <a:t>.</a:t>
            </a:r>
            <a:endParaRPr lang="en-US" dirty="0"/>
          </a:p>
        </p:txBody>
      </p:sp>
    </p:spTree>
    <p:extLst>
      <p:ext uri="{BB962C8B-B14F-4D97-AF65-F5344CB8AC3E}">
        <p14:creationId xmlns:p14="http://schemas.microsoft.com/office/powerpoint/2010/main" val="376580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Metaphor</a:t>
            </a:r>
            <a:endParaRPr lang="en-CA" dirty="0"/>
          </a:p>
        </p:txBody>
      </p:sp>
      <p:sp>
        <p:nvSpPr>
          <p:cNvPr id="3" name="Content Placeholder 2"/>
          <p:cNvSpPr>
            <a:spLocks noGrp="1"/>
          </p:cNvSpPr>
          <p:nvPr>
            <p:ph idx="1"/>
          </p:nvPr>
        </p:nvSpPr>
        <p:spPr/>
        <p:txBody>
          <a:bodyPr/>
          <a:lstStyle/>
          <a:p>
            <a:r>
              <a:rPr lang="en-US" dirty="0"/>
              <a:t>A direct comparison without using “like” or “as”</a:t>
            </a:r>
          </a:p>
          <a:p>
            <a:endParaRPr lang="en-US" dirty="0"/>
          </a:p>
          <a:p>
            <a:r>
              <a:rPr lang="en-US" dirty="0"/>
              <a:t>Her hair is silk</a:t>
            </a:r>
            <a:r>
              <a:rPr lang="en-US" dirty="0" smtClean="0"/>
              <a:t>.</a:t>
            </a:r>
          </a:p>
          <a:p>
            <a:r>
              <a:rPr lang="en-US" dirty="0" smtClean="0"/>
              <a:t>OR, her silk hair flowed over her shoulders.</a:t>
            </a:r>
            <a:endParaRPr lang="en-US" dirty="0"/>
          </a:p>
          <a:p>
            <a:endParaRPr lang="en-CA" dirty="0"/>
          </a:p>
        </p:txBody>
      </p:sp>
    </p:spTree>
    <p:extLst>
      <p:ext uri="{BB962C8B-B14F-4D97-AF65-F5344CB8AC3E}">
        <p14:creationId xmlns:p14="http://schemas.microsoft.com/office/powerpoint/2010/main" val="211845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Onomatopoeia</a:t>
            </a:r>
            <a:endParaRPr lang="en-CA" dirty="0"/>
          </a:p>
        </p:txBody>
      </p:sp>
      <p:sp>
        <p:nvSpPr>
          <p:cNvPr id="3" name="Content Placeholder 2"/>
          <p:cNvSpPr>
            <a:spLocks noGrp="1"/>
          </p:cNvSpPr>
          <p:nvPr>
            <p:ph idx="1"/>
          </p:nvPr>
        </p:nvSpPr>
        <p:spPr/>
        <p:txBody>
          <a:bodyPr/>
          <a:lstStyle/>
          <a:p>
            <a:r>
              <a:rPr lang="en-US" dirty="0"/>
              <a:t>Words that imitate the sounds that they represent.</a:t>
            </a:r>
          </a:p>
          <a:p>
            <a:endParaRPr lang="en-US" dirty="0"/>
          </a:p>
          <a:p>
            <a:r>
              <a:rPr lang="en-US" dirty="0"/>
              <a:t>Example: The bacon </a:t>
            </a:r>
            <a:r>
              <a:rPr lang="en-US" i="1" dirty="0"/>
              <a:t>sizzled.</a:t>
            </a:r>
            <a:endParaRPr lang="en-US" dirty="0"/>
          </a:p>
          <a:p>
            <a:r>
              <a:rPr lang="en-US" dirty="0"/>
              <a:t>Example: The wind </a:t>
            </a:r>
            <a:r>
              <a:rPr lang="en-US" i="1" dirty="0"/>
              <a:t>whooshed</a:t>
            </a:r>
            <a:r>
              <a:rPr lang="en-US" dirty="0"/>
              <a:t> by.</a:t>
            </a:r>
          </a:p>
          <a:p>
            <a:r>
              <a:rPr lang="en-US" dirty="0"/>
              <a:t>Example: The tree branched made a </a:t>
            </a:r>
            <a:r>
              <a:rPr lang="en-US" i="1" dirty="0"/>
              <a:t>cracking</a:t>
            </a:r>
            <a:r>
              <a:rPr lang="en-US" dirty="0"/>
              <a:t> sound.</a:t>
            </a:r>
          </a:p>
          <a:p>
            <a:r>
              <a:rPr lang="en-US" dirty="0"/>
              <a:t>Example: The </a:t>
            </a:r>
            <a:r>
              <a:rPr lang="en-US" i="1" dirty="0"/>
              <a:t>crackle</a:t>
            </a:r>
            <a:r>
              <a:rPr lang="en-US" dirty="0"/>
              <a:t> of the fire was mesmerizing.</a:t>
            </a:r>
          </a:p>
          <a:p>
            <a:pPr marL="0" indent="0">
              <a:buNone/>
            </a:pPr>
            <a:endParaRPr lang="en-CA" dirty="0"/>
          </a:p>
        </p:txBody>
      </p:sp>
    </p:spTree>
    <p:extLst>
      <p:ext uri="{BB962C8B-B14F-4D97-AF65-F5344CB8AC3E}">
        <p14:creationId xmlns:p14="http://schemas.microsoft.com/office/powerpoint/2010/main" val="7866207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Oxymoron</a:t>
            </a:r>
            <a:endParaRPr lang="en-CA" dirty="0"/>
          </a:p>
        </p:txBody>
      </p:sp>
      <p:sp>
        <p:nvSpPr>
          <p:cNvPr id="3" name="Content Placeholder 2"/>
          <p:cNvSpPr>
            <a:spLocks noGrp="1"/>
          </p:cNvSpPr>
          <p:nvPr>
            <p:ph idx="1"/>
          </p:nvPr>
        </p:nvSpPr>
        <p:spPr/>
        <p:txBody>
          <a:bodyPr/>
          <a:lstStyle/>
          <a:p>
            <a:r>
              <a:rPr lang="en-US" dirty="0"/>
              <a:t>Two contradictory, or opposite, words are combined in one expression or phrase</a:t>
            </a:r>
          </a:p>
          <a:p>
            <a:endParaRPr lang="en-US" dirty="0"/>
          </a:p>
          <a:p>
            <a:r>
              <a:rPr lang="en-US" dirty="0"/>
              <a:t>Examples: jumbo shrimp; wise fool; same difference; Great Depression; pretty ugly.</a:t>
            </a:r>
          </a:p>
          <a:p>
            <a:endParaRPr lang="en-CA" dirty="0"/>
          </a:p>
        </p:txBody>
      </p:sp>
    </p:spTree>
    <p:extLst>
      <p:ext uri="{BB962C8B-B14F-4D97-AF65-F5344CB8AC3E}">
        <p14:creationId xmlns:p14="http://schemas.microsoft.com/office/powerpoint/2010/main" val="2956970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Personification</a:t>
            </a:r>
            <a:endParaRPr lang="en-CA" dirty="0"/>
          </a:p>
        </p:txBody>
      </p:sp>
      <p:sp>
        <p:nvSpPr>
          <p:cNvPr id="3" name="Content Placeholder 2"/>
          <p:cNvSpPr>
            <a:spLocks noGrp="1"/>
          </p:cNvSpPr>
          <p:nvPr>
            <p:ph idx="1"/>
          </p:nvPr>
        </p:nvSpPr>
        <p:spPr/>
        <p:txBody>
          <a:bodyPr/>
          <a:lstStyle/>
          <a:p>
            <a:r>
              <a:rPr lang="en-US" dirty="0"/>
              <a:t>Giving human qualities to inanimate objects or abstract ideas. You could think of it as giving human qualities to things that wouldn’t ordinarily have human qualities.</a:t>
            </a:r>
          </a:p>
          <a:p>
            <a:endParaRPr lang="en-US" dirty="0"/>
          </a:p>
          <a:p>
            <a:r>
              <a:rPr lang="en-US" dirty="0"/>
              <a:t>Example: The wind whistled.</a:t>
            </a:r>
          </a:p>
          <a:p>
            <a:r>
              <a:rPr lang="en-US" dirty="0"/>
              <a:t>Example: The branches reached their arms to the sky.</a:t>
            </a:r>
          </a:p>
          <a:p>
            <a:r>
              <a:rPr lang="en-US" dirty="0"/>
              <a:t>Example: The stars danced playfully</a:t>
            </a:r>
            <a:r>
              <a:rPr lang="en-US" dirty="0" smtClean="0"/>
              <a:t>.</a:t>
            </a:r>
            <a:endParaRPr lang="en-US" dirty="0"/>
          </a:p>
        </p:txBody>
      </p:sp>
    </p:spTree>
    <p:extLst>
      <p:ext uri="{BB962C8B-B14F-4D97-AF65-F5344CB8AC3E}">
        <p14:creationId xmlns:p14="http://schemas.microsoft.com/office/powerpoint/2010/main" val="11796128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Simile</a:t>
            </a:r>
            <a:endParaRPr lang="en-CA" dirty="0"/>
          </a:p>
        </p:txBody>
      </p:sp>
      <p:sp>
        <p:nvSpPr>
          <p:cNvPr id="3" name="Content Placeholder 2"/>
          <p:cNvSpPr>
            <a:spLocks noGrp="1"/>
          </p:cNvSpPr>
          <p:nvPr>
            <p:ph idx="1"/>
          </p:nvPr>
        </p:nvSpPr>
        <p:spPr/>
        <p:txBody>
          <a:bodyPr/>
          <a:lstStyle/>
          <a:p>
            <a:r>
              <a:rPr lang="en-US" dirty="0"/>
              <a:t>A comparison using “like” or “as”.</a:t>
            </a:r>
          </a:p>
          <a:p>
            <a:endParaRPr lang="en-US" dirty="0"/>
          </a:p>
          <a:p>
            <a:r>
              <a:rPr lang="en-US" dirty="0"/>
              <a:t>Example: Her hair was as soft as silk.</a:t>
            </a:r>
          </a:p>
          <a:p>
            <a:r>
              <a:rPr lang="en-US" dirty="0"/>
              <a:t>Example: The rain was like a warm shower.</a:t>
            </a:r>
          </a:p>
          <a:p>
            <a:pPr marL="0" indent="0">
              <a:buNone/>
            </a:pPr>
            <a:endParaRPr lang="en-CA" dirty="0"/>
          </a:p>
        </p:txBody>
      </p:sp>
    </p:spTree>
    <p:extLst>
      <p:ext uri="{BB962C8B-B14F-4D97-AF65-F5344CB8AC3E}">
        <p14:creationId xmlns:p14="http://schemas.microsoft.com/office/powerpoint/2010/main" val="139532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Sonnet</a:t>
            </a:r>
            <a:endParaRPr lang="en-CA" dirty="0"/>
          </a:p>
        </p:txBody>
      </p:sp>
      <p:sp>
        <p:nvSpPr>
          <p:cNvPr id="3" name="Content Placeholder 2"/>
          <p:cNvSpPr>
            <a:spLocks noGrp="1"/>
          </p:cNvSpPr>
          <p:nvPr>
            <p:ph idx="1"/>
          </p:nvPr>
        </p:nvSpPr>
        <p:spPr/>
        <p:txBody>
          <a:bodyPr/>
          <a:lstStyle/>
          <a:p>
            <a:r>
              <a:rPr lang="en-US" dirty="0"/>
              <a:t>A 14-line poem with a specific rhyme scheme.</a:t>
            </a:r>
          </a:p>
          <a:p>
            <a:endParaRPr lang="en-US" dirty="0"/>
          </a:p>
          <a:p>
            <a:r>
              <a:rPr lang="en-US" dirty="0"/>
              <a:t>The most common type of sonnet is the Shakespearean sonnet with the following rhyme scheme: ABAB CDCD EFEF GG.</a:t>
            </a:r>
          </a:p>
          <a:p>
            <a:pPr marL="0" indent="0">
              <a:buNone/>
            </a:pPr>
            <a:endParaRPr lang="en-CA" dirty="0"/>
          </a:p>
        </p:txBody>
      </p:sp>
    </p:spTree>
    <p:extLst>
      <p:ext uri="{BB962C8B-B14F-4D97-AF65-F5344CB8AC3E}">
        <p14:creationId xmlns:p14="http://schemas.microsoft.com/office/powerpoint/2010/main" val="453689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12775"/>
            <a:ext cx="7772400" cy="3921225"/>
          </a:xfrm>
        </p:spPr>
        <p:txBody>
          <a:bodyPr>
            <a:normAutofit/>
          </a:bodyPr>
          <a:lstStyle/>
          <a:p>
            <a:r>
              <a:rPr lang="en-US" b="1" dirty="0"/>
              <a:t>A. Plot</a:t>
            </a:r>
            <a:r>
              <a:rPr lang="en-US" dirty="0"/>
              <a:t>: The events </a:t>
            </a:r>
            <a:r>
              <a:rPr lang="en-US" dirty="0" smtClean="0"/>
              <a:t>that </a:t>
            </a:r>
            <a:r>
              <a:rPr lang="en-US" dirty="0"/>
              <a:t>make up the story are referred to as the </a:t>
            </a:r>
            <a:r>
              <a:rPr lang="en-US" dirty="0" smtClean="0"/>
              <a:t>plot. </a:t>
            </a:r>
            <a:r>
              <a:rPr lang="en-US" dirty="0"/>
              <a:t>Traditionally, it is divided into five </a:t>
            </a:r>
            <a:r>
              <a:rPr lang="en-US" dirty="0" smtClean="0"/>
              <a:t>parts.</a:t>
            </a:r>
            <a:endParaRPr lang="en-CA" dirty="0"/>
          </a:p>
          <a:p>
            <a:endParaRPr lang="en-US" dirty="0"/>
          </a:p>
          <a:p>
            <a:pPr marL="68580" indent="0">
              <a:buNone/>
            </a:pPr>
            <a:endParaRPr lang="en-CA" dirty="0"/>
          </a:p>
          <a:p>
            <a:endParaRPr lang="en-US" dirty="0"/>
          </a:p>
        </p:txBody>
      </p:sp>
    </p:spTree>
    <p:extLst>
      <p:ext uri="{BB962C8B-B14F-4D97-AF65-F5344CB8AC3E}">
        <p14:creationId xmlns:p14="http://schemas.microsoft.com/office/powerpoint/2010/main" val="9866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Introduction:</a:t>
            </a:r>
            <a:r>
              <a:rPr lang="en-US" dirty="0"/>
              <a:t> The reader meets the characters and discovers the setting. The conflict is introduced at the end of the introduction, with the inciting incident.</a:t>
            </a:r>
            <a:endParaRPr lang="en-CA" dirty="0"/>
          </a:p>
          <a:p>
            <a:endParaRPr lang="en-CA" dirty="0"/>
          </a:p>
        </p:txBody>
      </p:sp>
    </p:spTree>
    <p:extLst>
      <p:ext uri="{BB962C8B-B14F-4D97-AF65-F5344CB8AC3E}">
        <p14:creationId xmlns:p14="http://schemas.microsoft.com/office/powerpoint/2010/main" val="118723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32855"/>
            <a:ext cx="7772400" cy="3201145"/>
          </a:xfrm>
        </p:spPr>
        <p:txBody>
          <a:bodyPr>
            <a:normAutofit/>
          </a:bodyPr>
          <a:lstStyle/>
          <a:p>
            <a:pPr lvl="0"/>
            <a:r>
              <a:rPr lang="en-US" b="1" dirty="0"/>
              <a:t>Rising Action:</a:t>
            </a:r>
            <a:r>
              <a:rPr lang="en-US" dirty="0"/>
              <a:t> Builds up the story (the longest part)— a series of steps that lead to the climax. You get more information about conflict and character here.</a:t>
            </a:r>
            <a:endParaRPr lang="en-CA" dirty="0"/>
          </a:p>
          <a:p>
            <a:pPr marL="68580" indent="0">
              <a:buNone/>
            </a:pPr>
            <a:endParaRPr lang="en-US" dirty="0"/>
          </a:p>
          <a:p>
            <a:pPr marL="68580" indent="0">
              <a:buNone/>
            </a:pPr>
            <a:endParaRPr lang="en-CA" dirty="0"/>
          </a:p>
          <a:p>
            <a:endParaRPr lang="en-US" dirty="0"/>
          </a:p>
        </p:txBody>
      </p:sp>
    </p:spTree>
    <p:extLst>
      <p:ext uri="{BB962C8B-B14F-4D97-AF65-F5344CB8AC3E}">
        <p14:creationId xmlns:p14="http://schemas.microsoft.com/office/powerpoint/2010/main" val="30159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Climax:</a:t>
            </a:r>
            <a:r>
              <a:rPr lang="en-US" dirty="0"/>
              <a:t> </a:t>
            </a:r>
            <a:r>
              <a:rPr lang="en-CA" dirty="0"/>
              <a:t>This is usually the most intense part of the story or the turning point.</a:t>
            </a:r>
          </a:p>
          <a:p>
            <a:endParaRPr lang="en-CA" dirty="0"/>
          </a:p>
        </p:txBody>
      </p:sp>
    </p:spTree>
    <p:extLst>
      <p:ext uri="{BB962C8B-B14F-4D97-AF65-F5344CB8AC3E}">
        <p14:creationId xmlns:p14="http://schemas.microsoft.com/office/powerpoint/2010/main" val="2150352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924943"/>
            <a:ext cx="7772400" cy="2821807"/>
          </a:xfrm>
        </p:spPr>
        <p:txBody>
          <a:bodyPr>
            <a:normAutofit/>
          </a:bodyPr>
          <a:lstStyle/>
          <a:p>
            <a:pPr lvl="0"/>
            <a:r>
              <a:rPr lang="en-US" b="1" dirty="0"/>
              <a:t>Falling Action:</a:t>
            </a:r>
            <a:r>
              <a:rPr lang="en-US" dirty="0"/>
              <a:t> The plot begins to wrap up in this section of the story, which is usually brief.</a:t>
            </a:r>
            <a:endParaRPr lang="en-CA" dirty="0"/>
          </a:p>
          <a:p>
            <a:pPr marL="68580" indent="0">
              <a:buNone/>
            </a:pPr>
            <a:endParaRPr lang="en-CA" dirty="0"/>
          </a:p>
          <a:p>
            <a:pPr marL="0" indent="0">
              <a:buNone/>
            </a:pPr>
            <a:endParaRPr lang="en-US" dirty="0"/>
          </a:p>
        </p:txBody>
      </p:sp>
    </p:spTree>
    <p:extLst>
      <p:ext uri="{BB962C8B-B14F-4D97-AF65-F5344CB8AC3E}">
        <p14:creationId xmlns:p14="http://schemas.microsoft.com/office/powerpoint/2010/main" val="1004634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Conclusion:</a:t>
            </a:r>
            <a:r>
              <a:rPr lang="en-US" dirty="0"/>
              <a:t> This part follows quickly after the climax and provides the last pieces of information for the reader. </a:t>
            </a:r>
            <a:endParaRPr lang="en-CA" dirty="0"/>
          </a:p>
          <a:p>
            <a:endParaRPr lang="en-CA" dirty="0"/>
          </a:p>
        </p:txBody>
      </p:sp>
    </p:spTree>
    <p:extLst>
      <p:ext uri="{BB962C8B-B14F-4D97-AF65-F5344CB8AC3E}">
        <p14:creationId xmlns:p14="http://schemas.microsoft.com/office/powerpoint/2010/main" val="8567643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1614</Words>
  <Application>Microsoft Office PowerPoint</Application>
  <PresentationFormat>On-screen Show (4:3)</PresentationFormat>
  <Paragraphs>155</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Constantia</vt:lpstr>
      <vt:lpstr>Wingdings 2</vt:lpstr>
      <vt:lpstr>Flow</vt:lpstr>
      <vt:lpstr>English 11  Short Story &amp; Poetry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Irony – opposite of what is expected/meant</vt:lpstr>
      <vt:lpstr>Alliteration</vt:lpstr>
      <vt:lpstr>Allusion</vt:lpstr>
      <vt:lpstr>Ballad</vt:lpstr>
      <vt:lpstr>Blank Verse</vt:lpstr>
      <vt:lpstr>Connotation</vt:lpstr>
      <vt:lpstr>Free Verse</vt:lpstr>
      <vt:lpstr>Hyperbole (Hi-per-bully)</vt:lpstr>
      <vt:lpstr>Imagery</vt:lpstr>
      <vt:lpstr>Lyric Poem</vt:lpstr>
      <vt:lpstr>Metaphor</vt:lpstr>
      <vt:lpstr>Onomatopoeia</vt:lpstr>
      <vt:lpstr>Oxymoron</vt:lpstr>
      <vt:lpstr>Personification</vt:lpstr>
      <vt:lpstr>Simile</vt:lpstr>
      <vt:lpstr>Sonnet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10  Short Story &amp; Poetry Terms</dc:title>
  <dc:creator>Windows User</dc:creator>
  <cp:lastModifiedBy>Lindsey McDowell</cp:lastModifiedBy>
  <cp:revision>6</cp:revision>
  <dcterms:created xsi:type="dcterms:W3CDTF">2016-07-05T20:28:51Z</dcterms:created>
  <dcterms:modified xsi:type="dcterms:W3CDTF">2018-07-04T16:49:12Z</dcterms:modified>
</cp:coreProperties>
</file>